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35"/>
  </p:notesMasterIdLst>
  <p:sldIdLst>
    <p:sldId id="256" r:id="rId2"/>
    <p:sldId id="551" r:id="rId3"/>
    <p:sldId id="543" r:id="rId4"/>
    <p:sldId id="478" r:id="rId5"/>
    <p:sldId id="545" r:id="rId6"/>
    <p:sldId id="546" r:id="rId7"/>
    <p:sldId id="548" r:id="rId8"/>
    <p:sldId id="550" r:id="rId9"/>
    <p:sldId id="547" r:id="rId10"/>
    <p:sldId id="549" r:id="rId11"/>
    <p:sldId id="552" r:id="rId12"/>
    <p:sldId id="553" r:id="rId13"/>
    <p:sldId id="555" r:id="rId14"/>
    <p:sldId id="554" r:id="rId15"/>
    <p:sldId id="575" r:id="rId16"/>
    <p:sldId id="557" r:id="rId17"/>
    <p:sldId id="558" r:id="rId18"/>
    <p:sldId id="559" r:id="rId19"/>
    <p:sldId id="560" r:id="rId20"/>
    <p:sldId id="561" r:id="rId21"/>
    <p:sldId id="562" r:id="rId22"/>
    <p:sldId id="563" r:id="rId23"/>
    <p:sldId id="564" r:id="rId24"/>
    <p:sldId id="565" r:id="rId25"/>
    <p:sldId id="567" r:id="rId26"/>
    <p:sldId id="568" r:id="rId27"/>
    <p:sldId id="569" r:id="rId28"/>
    <p:sldId id="570" r:id="rId29"/>
    <p:sldId id="571" r:id="rId30"/>
    <p:sldId id="572" r:id="rId31"/>
    <p:sldId id="573" r:id="rId32"/>
    <p:sldId id="574" r:id="rId33"/>
    <p:sldId id="57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4BC"/>
    <a:srgbClr val="F7D304"/>
    <a:srgbClr val="9CD091"/>
    <a:srgbClr val="D24C2A"/>
    <a:srgbClr val="89C1E2"/>
    <a:srgbClr val="F47920"/>
    <a:srgbClr val="FAA61A"/>
    <a:srgbClr val="ED1B2E"/>
    <a:srgbClr val="7AC142"/>
    <a:srgbClr val="ACAC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A9991-0918-4D0B-80D4-939A6E026C88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6F4B-DF76-47BA-BE3C-AF41EBF3B1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65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92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57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29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01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15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087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82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5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8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673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33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5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42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167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99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50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940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17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89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06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36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097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909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733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41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9118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42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492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788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940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67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05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6F4B-DF76-47BA-BE3C-AF41EBF3B18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97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84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8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02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0601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524000"/>
            <a:ext cx="3703320" cy="44365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524000"/>
            <a:ext cx="3703320" cy="44365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6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05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92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5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8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805A4E-206F-436E-9B6A-B2B16E2AE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8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8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3805A4E-206F-436E-9B6A-B2B16E2AEFD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01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e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62915" y="3239262"/>
            <a:ext cx="8586216" cy="1021842"/>
          </a:xfrm>
        </p:spPr>
        <p:txBody>
          <a:bodyPr>
            <a:normAutofit/>
          </a:bodyPr>
          <a:lstStyle/>
          <a:p>
            <a:r>
              <a:rPr lang="hu-HU" sz="4500" dirty="0" smtClean="0"/>
              <a:t>Nuclear Fusion – Is it just a dream?</a:t>
            </a:r>
            <a:endParaRPr lang="en-US" sz="45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65368" y="4446226"/>
            <a:ext cx="7981310" cy="14880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David Guszejnov</a:t>
            </a:r>
          </a:p>
        </p:txBody>
      </p:sp>
    </p:spTree>
    <p:extLst>
      <p:ext uri="{BB962C8B-B14F-4D97-AF65-F5344CB8AC3E}">
        <p14:creationId xmlns:p14="http://schemas.microsoft.com/office/powerpoint/2010/main" val="26063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970"/>
    </mc:Choice>
    <mc:Fallback xmlns="">
      <p:transition advTm="1597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The Promise of Nuclear Fusion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800" dirty="0" smtClean="0"/>
              <a:t>Advantages: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400" dirty="0" smtClean="0"/>
              <a:t>Abundant		</a:t>
            </a:r>
            <a:r>
              <a:rPr lang="hu-HU" sz="2000" dirty="0" smtClean="0"/>
              <a:t>Fuel from seawater and Li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400" dirty="0" smtClean="0"/>
              <a:t> Clean </a:t>
            </a:r>
            <a:r>
              <a:rPr lang="hu-HU" sz="2400" dirty="0"/>
              <a:t>		</a:t>
            </a:r>
            <a:r>
              <a:rPr lang="hu-HU" sz="2000" dirty="0"/>
              <a:t>No CO</a:t>
            </a:r>
            <a:r>
              <a:rPr lang="hu-HU" sz="2000" baseline="-25000" dirty="0"/>
              <a:t>2</a:t>
            </a:r>
            <a:r>
              <a:rPr lang="hu-HU" sz="2000" dirty="0"/>
              <a:t> or no long-lived radioactive waste</a:t>
            </a:r>
            <a:endParaRPr lang="hu-HU" sz="2000" dirty="0" smtClean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400" dirty="0" smtClean="0"/>
              <a:t> Safe		</a:t>
            </a:r>
            <a:r>
              <a:rPr lang="hu-HU" sz="2000" dirty="0" smtClean="0"/>
              <a:t>Negative feedback loop, not weaponizable</a:t>
            </a:r>
            <a:endParaRPr lang="en-US" sz="2000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2800" dirty="0" smtClean="0"/>
              <a:t>Disadvantages</a:t>
            </a:r>
            <a:r>
              <a:rPr lang="hu-HU" sz="2800" dirty="0"/>
              <a:t>:</a:t>
            </a:r>
          </a:p>
          <a:p>
            <a:pPr marL="201168" lvl="1" indent="0" algn="ctr">
              <a:lnSpc>
                <a:spcPct val="150000"/>
              </a:lnSpc>
              <a:buNone/>
            </a:pPr>
            <a:r>
              <a:rPr lang="hu-HU" sz="2400" b="1" dirty="0">
                <a:solidFill>
                  <a:srgbClr val="FF0000"/>
                </a:solidFill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</a:rPr>
              <a:t>Does not work (</a:t>
            </a:r>
            <a:r>
              <a:rPr lang="hu-HU" sz="2400" b="1" dirty="0" smtClean="0">
                <a:solidFill>
                  <a:srgbClr val="FF0000"/>
                </a:solidFill>
              </a:rPr>
              <a:t>yet!)</a:t>
            </a:r>
            <a:endParaRPr lang="hu-H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7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62915" y="3239262"/>
            <a:ext cx="8586216" cy="1021842"/>
          </a:xfrm>
        </p:spPr>
        <p:txBody>
          <a:bodyPr>
            <a:normAutofit/>
          </a:bodyPr>
          <a:lstStyle/>
          <a:p>
            <a:pPr algn="ctr"/>
            <a:r>
              <a:rPr lang="hu-HU" sz="4500" dirty="0" smtClean="0"/>
              <a:t>Realizing Fusion on Earth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27629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970"/>
    </mc:Choice>
    <mc:Fallback xmlns="">
      <p:transition advTm="1597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90" y="1786150"/>
            <a:ext cx="3189890" cy="23194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Temperatures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60" y="1845734"/>
            <a:ext cx="3822932" cy="22598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800" dirty="0" smtClean="0"/>
              <a:t>Problem:</a:t>
            </a:r>
          </a:p>
          <a:p>
            <a:pPr>
              <a:lnSpc>
                <a:spcPct val="100000"/>
              </a:lnSpc>
            </a:pPr>
            <a:r>
              <a:rPr lang="hu-HU" dirty="0" smtClean="0"/>
              <a:t>Nuclei repel each other, high temperature needed to get them close enough to fuse</a:t>
            </a:r>
          </a:p>
        </p:txBody>
      </p:sp>
      <p:pic>
        <p:nvPicPr>
          <p:cNvPr id="9" name="Picture 399" descr="reactiv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54" y="3303790"/>
            <a:ext cx="3275199" cy="303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64915" y="3860725"/>
            <a:ext cx="2715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/>
              <a:t>T ≈ 66 keV</a:t>
            </a:r>
            <a:r>
              <a:rPr lang="hu-HU" sz="2400" dirty="0"/>
              <a:t> ≈ </a:t>
            </a:r>
            <a:r>
              <a:rPr lang="hu-HU" sz="2400" dirty="0" smtClean="0"/>
              <a:t>100 MK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22960" y="5904431"/>
            <a:ext cx="3245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(All known solids melt above 5000 K)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104002" y="4693970"/>
            <a:ext cx="269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/>
              <a:t>Fully ionized plasma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60207" y="5524299"/>
            <a:ext cx="4324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/>
              <a:t>What are we going to out this in?</a:t>
            </a:r>
            <a:endParaRPr lang="en-US" sz="2400" dirty="0"/>
          </a:p>
        </p:txBody>
      </p:sp>
      <p:sp>
        <p:nvSpPr>
          <p:cNvPr id="14" name="Right Arrow 13"/>
          <p:cNvSpPr>
            <a:spLocks/>
          </p:cNvSpPr>
          <p:nvPr/>
        </p:nvSpPr>
        <p:spPr>
          <a:xfrm rot="5400000">
            <a:off x="2259078" y="4403442"/>
            <a:ext cx="373645" cy="35421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ight Arrow 14"/>
          <p:cNvSpPr>
            <a:spLocks/>
          </p:cNvSpPr>
          <p:nvPr/>
        </p:nvSpPr>
        <p:spPr>
          <a:xfrm rot="5400000">
            <a:off x="2259078" y="5160371"/>
            <a:ext cx="373645" cy="35421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8863" y="2067377"/>
            <a:ext cx="299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Strong interaction can only counter Coulomb on small scales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71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Question of Confinement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59" y="1845735"/>
            <a:ext cx="7586403" cy="26339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400" dirty="0" smtClean="0"/>
              <a:t>We need to hold the plasma together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2400" dirty="0" smtClean="0"/>
              <a:t>Ideas: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2400" b="1" dirty="0" smtClean="0"/>
              <a:t> Gravity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28" y="2569142"/>
            <a:ext cx="3361439" cy="336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Question of Confinement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59" y="1845735"/>
            <a:ext cx="7586403" cy="26339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400" dirty="0" smtClean="0"/>
              <a:t>We need to hold the plasma together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2400" dirty="0" smtClean="0"/>
              <a:t>Ideas: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2400" dirty="0" smtClean="0"/>
              <a:t> </a:t>
            </a:r>
            <a:r>
              <a:rPr lang="hu-HU" sz="2400" dirty="0" smtClean="0">
                <a:solidFill>
                  <a:schemeClr val="bg1">
                    <a:lumMod val="75000"/>
                  </a:schemeClr>
                </a:solidFill>
              </a:rPr>
              <a:t>Gravity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2400" dirty="0"/>
              <a:t> </a:t>
            </a:r>
            <a:r>
              <a:rPr lang="hu-HU" sz="2400" b="1" dirty="0" smtClean="0"/>
              <a:t>Inertia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1" y="4074423"/>
            <a:ext cx="4849091" cy="13764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96" y="2072830"/>
            <a:ext cx="2881659" cy="20675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8366" y="5450858"/>
            <a:ext cx="5763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Lasers heat up a solid fuel pellet, the evaporating surface compresses the pellet until it the core ignites 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806707" y="4527528"/>
            <a:ext cx="3337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Issue</a:t>
            </a:r>
            <a:r>
              <a:rPr lang="hu-HU" dirty="0" smtClean="0"/>
              <a:t>: needs high power, accurate, short burst lasers firing at high frequency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Inertial Confinement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4231" y="1776152"/>
            <a:ext cx="5851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Lasers heat up a solid fuel pellet, the evaporating surface compresses the pellet until it the core ignites 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88892" y="5636766"/>
            <a:ext cx="8211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Issue</a:t>
            </a:r>
            <a:r>
              <a:rPr lang="hu-HU" sz="2000" dirty="0" smtClean="0"/>
              <a:t>: needs high power, accurate, short burst lasers firing at high frequency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4" y="2484038"/>
            <a:ext cx="5905402" cy="298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20" y="1815667"/>
            <a:ext cx="3248040" cy="2436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Question of Confinement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9265" y="2160271"/>
            <a:ext cx="1716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Charged particles travel along magnetic fields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44" y="2575769"/>
            <a:ext cx="3330446" cy="249783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60" y="1845735"/>
            <a:ext cx="4925052" cy="26339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400" dirty="0" smtClean="0"/>
              <a:t>We need to hold the plasma together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2400" dirty="0" smtClean="0"/>
              <a:t>Ideas: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2400" dirty="0" smtClean="0"/>
              <a:t> </a:t>
            </a:r>
            <a:r>
              <a:rPr lang="hu-HU" sz="2400" dirty="0" smtClean="0">
                <a:solidFill>
                  <a:schemeClr val="bg1">
                    <a:lumMod val="75000"/>
                  </a:schemeClr>
                </a:solidFill>
              </a:rPr>
              <a:t>Gravity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2400" dirty="0"/>
              <a:t> </a:t>
            </a:r>
            <a:r>
              <a:rPr lang="hu-HU" sz="2400" dirty="0" smtClean="0"/>
              <a:t>Inertia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2400" b="1" dirty="0" smtClean="0"/>
              <a:t>Magnetic fields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4228" y="2359629"/>
            <a:ext cx="2023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Escapes at the end? Not if there isn’t one.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3" y="4973122"/>
            <a:ext cx="4804261" cy="1349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1920" y="4565124"/>
            <a:ext cx="373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Honorable mention: Pinch effect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01094" y="4445290"/>
            <a:ext cx="3523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So use a torus and everything is fine, right?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4368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Magnetic Confinement in a Torus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59" y="1845735"/>
            <a:ext cx="7785332" cy="26339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400" dirty="0" smtClean="0"/>
              <a:t>Torus 	             inner radius smaller           inhomogenous B field</a:t>
            </a:r>
          </a:p>
        </p:txBody>
      </p:sp>
      <p:sp>
        <p:nvSpPr>
          <p:cNvPr id="16" name="Right Arrow 15"/>
          <p:cNvSpPr>
            <a:spLocks/>
          </p:cNvSpPr>
          <p:nvPr/>
        </p:nvSpPr>
        <p:spPr>
          <a:xfrm>
            <a:off x="1750062" y="2100051"/>
            <a:ext cx="503611" cy="31133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ight Arrow 16"/>
          <p:cNvSpPr>
            <a:spLocks/>
          </p:cNvSpPr>
          <p:nvPr/>
        </p:nvSpPr>
        <p:spPr>
          <a:xfrm>
            <a:off x="5236789" y="2100050"/>
            <a:ext cx="508230" cy="29109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64" y="3185896"/>
            <a:ext cx="3105412" cy="31123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9581" r="7921" b="17055"/>
          <a:stretch/>
        </p:blipFill>
        <p:spPr>
          <a:xfrm>
            <a:off x="70821" y="3348182"/>
            <a:ext cx="3168073" cy="226290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638647" y="4387447"/>
            <a:ext cx="720437" cy="124690"/>
          </a:xfrm>
          <a:prstGeom prst="line">
            <a:avLst/>
          </a:prstGeom>
          <a:ln w="38100">
            <a:solidFill>
              <a:srgbClr val="1104B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38647" y="4387447"/>
            <a:ext cx="914400" cy="821565"/>
          </a:xfrm>
          <a:prstGeom prst="line">
            <a:avLst/>
          </a:prstGeom>
          <a:ln w="38100">
            <a:solidFill>
              <a:srgbClr val="1104B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38646" y="408633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1104BC"/>
                </a:solidFill>
              </a:rPr>
              <a:t>R</a:t>
            </a:r>
            <a:r>
              <a:rPr lang="hu-HU" baseline="-25000" dirty="0" smtClean="0">
                <a:solidFill>
                  <a:srgbClr val="1104BC"/>
                </a:solidFill>
              </a:rPr>
              <a:t>inner</a:t>
            </a:r>
            <a:endParaRPr lang="en-US" baseline="-25000" dirty="0">
              <a:solidFill>
                <a:srgbClr val="1104B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53047" y="522541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1104BC"/>
                </a:solidFill>
              </a:rPr>
              <a:t>R</a:t>
            </a:r>
            <a:r>
              <a:rPr lang="hu-HU" baseline="-25000" dirty="0" smtClean="0">
                <a:solidFill>
                  <a:srgbClr val="1104BC"/>
                </a:solidFill>
              </a:rPr>
              <a:t>outer</a:t>
            </a:r>
            <a:endParaRPr lang="en-US" baseline="-25000" dirty="0">
              <a:solidFill>
                <a:srgbClr val="1104B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57610" y="2573660"/>
            <a:ext cx="3087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Idea: </a:t>
            </a:r>
          </a:p>
          <a:p>
            <a:pPr algn="ctr"/>
            <a:r>
              <a:rPr lang="hu-HU" sz="2000" b="1" dirty="0" smtClean="0"/>
              <a:t>Make particles spend equal amount of time at all radii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305185" y="4194377"/>
            <a:ext cx="2146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Need to „twist” the magnetic field</a:t>
            </a:r>
            <a:endParaRPr lang="en-US" sz="2000" b="1" dirty="0"/>
          </a:p>
        </p:txBody>
      </p:sp>
      <p:sp>
        <p:nvSpPr>
          <p:cNvPr id="27" name="Right Arrow 26"/>
          <p:cNvSpPr>
            <a:spLocks/>
          </p:cNvSpPr>
          <p:nvPr/>
        </p:nvSpPr>
        <p:spPr>
          <a:xfrm rot="5400000">
            <a:off x="4078776" y="3759843"/>
            <a:ext cx="508230" cy="29109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4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Magnetic Confinement in a Torus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grpSp>
        <p:nvGrpSpPr>
          <p:cNvPr id="21" name="Group 14"/>
          <p:cNvGrpSpPr>
            <a:grpSpLocks/>
          </p:cNvGrpSpPr>
          <p:nvPr/>
        </p:nvGrpSpPr>
        <p:grpSpPr bwMode="auto">
          <a:xfrm>
            <a:off x="792559" y="2194843"/>
            <a:ext cx="7561262" cy="3384550"/>
            <a:chOff x="231" y="816"/>
            <a:chExt cx="5298" cy="2688"/>
          </a:xfrm>
        </p:grpSpPr>
        <p:sp>
          <p:nvSpPr>
            <p:cNvPr id="22" name="AutoShape 15"/>
            <p:cNvSpPr>
              <a:spLocks noChangeAspect="1" noChangeArrowheads="1" noTextEdit="1"/>
            </p:cNvSpPr>
            <p:nvPr/>
          </p:nvSpPr>
          <p:spPr bwMode="auto">
            <a:xfrm>
              <a:off x="231" y="816"/>
              <a:ext cx="5298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31" y="816"/>
              <a:ext cx="5298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" y="821"/>
              <a:ext cx="5292" cy="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007925" y="1819657"/>
            <a:ext cx="1513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smtClean="0"/>
              <a:t>Tokamak</a:t>
            </a:r>
            <a:endParaRPr lang="en-US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507883" y="1819657"/>
            <a:ext cx="1747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smtClean="0"/>
              <a:t>Stellarator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90035" y="5495637"/>
            <a:ext cx="5365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(1) </a:t>
            </a:r>
            <a:r>
              <a:rPr lang="hu-HU" sz="1600" dirty="0" smtClean="0">
                <a:solidFill>
                  <a:srgbClr val="89C1E2"/>
                </a:solidFill>
              </a:rPr>
              <a:t>vacuum chamber</a:t>
            </a:r>
            <a:r>
              <a:rPr lang="en-US" sz="1600" dirty="0" smtClean="0"/>
              <a:t>, </a:t>
            </a:r>
            <a:r>
              <a:rPr lang="en-US" sz="1600" dirty="0"/>
              <a:t>(2) </a:t>
            </a:r>
            <a:r>
              <a:rPr lang="hu-HU" sz="1600" dirty="0" smtClean="0">
                <a:solidFill>
                  <a:srgbClr val="D24C2A"/>
                </a:solidFill>
              </a:rPr>
              <a:t>magnetic</a:t>
            </a:r>
            <a:r>
              <a:rPr lang="hu-HU" sz="1600" dirty="0" smtClean="0"/>
              <a:t> </a:t>
            </a:r>
            <a:r>
              <a:rPr lang="hu-HU" sz="1600" dirty="0" smtClean="0">
                <a:solidFill>
                  <a:srgbClr val="9CD091"/>
                </a:solidFill>
              </a:rPr>
              <a:t>coils</a:t>
            </a:r>
            <a:r>
              <a:rPr lang="en-US" sz="1600" dirty="0" smtClean="0"/>
              <a:t>, </a:t>
            </a:r>
            <a:r>
              <a:rPr lang="en-US" sz="1600" dirty="0"/>
              <a:t>(3) </a:t>
            </a:r>
            <a:r>
              <a:rPr lang="hu-HU" sz="1600" dirty="0" smtClean="0">
                <a:solidFill>
                  <a:srgbClr val="F7D304"/>
                </a:solidFill>
              </a:rPr>
              <a:t>plasma</a:t>
            </a:r>
            <a:r>
              <a:rPr lang="en-US" sz="1600" dirty="0" smtClean="0"/>
              <a:t>,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(4) </a:t>
            </a:r>
            <a:r>
              <a:rPr lang="hu-HU" sz="1600" dirty="0" smtClean="0"/>
              <a:t>Plasma current</a:t>
            </a:r>
            <a:r>
              <a:rPr lang="en-US" sz="1600" dirty="0" smtClean="0"/>
              <a:t>, </a:t>
            </a:r>
            <a:r>
              <a:rPr lang="en-US" sz="1600" dirty="0"/>
              <a:t>(5) </a:t>
            </a:r>
            <a:r>
              <a:rPr lang="hu-HU" sz="1600" dirty="0" smtClean="0"/>
              <a:t>magnetic field</a:t>
            </a:r>
            <a:r>
              <a:rPr lang="en-US" sz="1600" dirty="0" smtClean="0"/>
              <a:t>, </a:t>
            </a:r>
            <a:r>
              <a:rPr lang="en-US" sz="1600" dirty="0"/>
              <a:t>(6) </a:t>
            </a:r>
            <a:r>
              <a:rPr lang="hu-HU" sz="1600" dirty="0" smtClean="0"/>
              <a:t>magnetic axis</a:t>
            </a:r>
            <a:r>
              <a:rPr lang="en-US" sz="1600" dirty="0" smtClean="0"/>
              <a:t>,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(7) </a:t>
            </a:r>
            <a:r>
              <a:rPr lang="hu-HU" sz="1600" dirty="0" smtClean="0"/>
              <a:t>radial direction</a:t>
            </a:r>
            <a:r>
              <a:rPr lang="en-US" sz="1600" dirty="0" smtClean="0"/>
              <a:t>, </a:t>
            </a:r>
            <a:r>
              <a:rPr lang="en-US" sz="1600" dirty="0"/>
              <a:t>(8) </a:t>
            </a:r>
            <a:r>
              <a:rPr lang="hu-HU" sz="1600" dirty="0" smtClean="0"/>
              <a:t>toroidal direction</a:t>
            </a:r>
            <a:r>
              <a:rPr lang="en-US" sz="1600" dirty="0" smtClean="0"/>
              <a:t>, </a:t>
            </a:r>
            <a:r>
              <a:rPr lang="en-US" sz="1600" dirty="0"/>
              <a:t>(9) </a:t>
            </a:r>
            <a:r>
              <a:rPr lang="en-US" sz="1600" dirty="0" err="1" smtClean="0"/>
              <a:t>poloid</a:t>
            </a:r>
            <a:r>
              <a:rPr lang="hu-HU" sz="1600" dirty="0" smtClean="0"/>
              <a:t>al direction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956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62915" y="3239262"/>
            <a:ext cx="8586216" cy="1021842"/>
          </a:xfrm>
        </p:spPr>
        <p:txBody>
          <a:bodyPr>
            <a:normAutofit/>
          </a:bodyPr>
          <a:lstStyle/>
          <a:p>
            <a:pPr algn="ctr"/>
            <a:r>
              <a:rPr lang="hu-HU" sz="4500" dirty="0" smtClean="0"/>
              <a:t>Tokamak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28975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970"/>
    </mc:Choice>
    <mc:Fallback xmlns="">
      <p:transition advTm="1597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62915" y="3239262"/>
            <a:ext cx="8586216" cy="1021842"/>
          </a:xfrm>
        </p:spPr>
        <p:txBody>
          <a:bodyPr>
            <a:normAutofit/>
          </a:bodyPr>
          <a:lstStyle/>
          <a:p>
            <a:pPr algn="ctr"/>
            <a:r>
              <a:rPr lang="hu-HU" sz="4500" dirty="0" smtClean="0"/>
              <a:t>Why Fusion?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27348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970"/>
    </mc:Choice>
    <mc:Fallback xmlns="">
      <p:transition advTm="1597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Brief History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59" y="1845735"/>
            <a:ext cx="7586404" cy="42687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Tokamak (Toroidal Chamber with Magnetic Coils), the most popular fusion reactor design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Invented in 50’s by Tamm and Sakharov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Late 60’s, UK science cooperation, world learns that tokamaks have superior plasma properties compared to all other device types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hu-HU" dirty="0" smtClean="0"/>
              <a:t>„</a:t>
            </a:r>
            <a:r>
              <a:rPr lang="en-US" dirty="0" smtClean="0"/>
              <a:t>Tokamak stampede” in 70’s, </a:t>
            </a:r>
            <a:r>
              <a:rPr lang="hu-HU" dirty="0" smtClean="0"/>
              <a:t>oil crisis led to giant investments in fusion, largest device (JET - Joint European Torus) built.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hu-HU" dirty="0"/>
              <a:t> </a:t>
            </a:r>
            <a:r>
              <a:rPr lang="hu-HU" dirty="0" smtClean="0"/>
              <a:t>80’s oil prices got low, funding dried up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hu-HU" dirty="0"/>
              <a:t> </a:t>
            </a:r>
            <a:r>
              <a:rPr lang="hu-HU" dirty="0" smtClean="0"/>
              <a:t>From the 90’s almost all funding has been invested into ITER, the first experimental fusion reactor, opens in 2025 </a:t>
            </a:r>
            <a:r>
              <a:rPr lang="hu-HU" sz="1800" dirty="0" smtClean="0"/>
              <a:t>(actually starts science in 2035)</a:t>
            </a:r>
            <a:endParaRPr lang="en-US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177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Inside a tokamak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84" y="1760479"/>
            <a:ext cx="3286125" cy="4552950"/>
          </a:xfrm>
          <a:prstGeom prst="rect">
            <a:avLst/>
          </a:prstGeom>
        </p:spPr>
      </p:pic>
      <p:pic>
        <p:nvPicPr>
          <p:cNvPr id="10" name="Picture 24" descr="4704_0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93" y="1760479"/>
            <a:ext cx="3020291" cy="452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7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Challenges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7" y="2655698"/>
            <a:ext cx="2859267" cy="2339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620" y="2717599"/>
            <a:ext cx="2950116" cy="2171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r="10962"/>
          <a:stretch/>
        </p:blipFill>
        <p:spPr>
          <a:xfrm>
            <a:off x="6386363" y="2876937"/>
            <a:ext cx="2539779" cy="18529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2659" y="2160271"/>
            <a:ext cx="2065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Plasma Control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914128" y="2182167"/>
            <a:ext cx="1361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Materials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376470" y="2160271"/>
            <a:ext cx="2549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Politics &amp; Economy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205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Plasma Control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16" name="Content Placeholder 5"/>
          <p:cNvSpPr>
            <a:spLocks noGrp="1"/>
          </p:cNvSpPr>
          <p:nvPr>
            <p:ph idx="1"/>
          </p:nvPr>
        </p:nvSpPr>
        <p:spPr>
          <a:xfrm>
            <a:off x="822960" y="1845734"/>
            <a:ext cx="7803804" cy="447193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u-HU" sz="2400" dirty="0" smtClean="0"/>
              <a:t>Plasmas are extremely hard to control: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200" dirty="0"/>
              <a:t> </a:t>
            </a:r>
            <a:r>
              <a:rPr lang="hu-HU" sz="2200" dirty="0" smtClean="0"/>
              <a:t>Very hot, must not touch anything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200" dirty="0"/>
              <a:t> </a:t>
            </a:r>
            <a:r>
              <a:rPr lang="hu-HU" sz="2200" dirty="0" smtClean="0"/>
              <a:t>Evolves on ms timescale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200" dirty="0"/>
              <a:t> </a:t>
            </a:r>
            <a:r>
              <a:rPr lang="hu-HU" sz="2200" dirty="0" smtClean="0"/>
              <a:t>Prone to dozens of exotic MHD instabilites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2400" dirty="0" smtClean="0"/>
              <a:t>Added complications: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2200" dirty="0" smtClean="0"/>
              <a:t> </a:t>
            </a:r>
            <a:r>
              <a:rPr lang="hu-HU" sz="2200" dirty="0" smtClean="0">
                <a:solidFill>
                  <a:schemeClr val="tx1"/>
                </a:solidFill>
              </a:rPr>
              <a:t>Internal energy generation (fusion), and external „hetaing”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2200" dirty="0" smtClean="0"/>
              <a:t> Radioactive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2200" dirty="0" smtClean="0"/>
              <a:t> Pellet injections to „feed” the plasma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2200" b="1" dirty="0" smtClean="0"/>
              <a:t> </a:t>
            </a:r>
            <a:r>
              <a:rPr lang="hu-HU" sz="2200" dirty="0" smtClean="0"/>
              <a:t>Failure can destroy the device (</a:t>
            </a:r>
            <a:r>
              <a:rPr lang="hu-HU" dirty="0" smtClean="0"/>
              <a:t>but only that,  it is not Chernobyl</a:t>
            </a:r>
            <a:r>
              <a:rPr lang="hu-HU" sz="2200" dirty="0" smtClean="0"/>
              <a:t>)</a:t>
            </a:r>
            <a:endParaRPr lang="hu-HU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299185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Plasma Instabilities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16" name="Content Placeholder 5"/>
          <p:cNvSpPr>
            <a:spLocks noGrp="1"/>
          </p:cNvSpPr>
          <p:nvPr>
            <p:ph idx="1"/>
          </p:nvPr>
        </p:nvSpPr>
        <p:spPr>
          <a:xfrm>
            <a:off x="822960" y="1845734"/>
            <a:ext cx="7803804" cy="41911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u-HU" dirty="0" smtClean="0"/>
              <a:t>Many instabilities, here we focus on Edge Localized Modes (ELMs)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hu-HU" sz="2000" dirty="0"/>
              <a:t> </a:t>
            </a:r>
            <a:r>
              <a:rPr lang="hu-HU" sz="2000" dirty="0" smtClean="0"/>
              <a:t>Transport barrier at plasma edge breaks down periodically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hu-HU" sz="2000" dirty="0"/>
              <a:t> </a:t>
            </a:r>
            <a:r>
              <a:rPr lang="hu-HU" sz="2000" dirty="0" smtClean="0"/>
              <a:t>Large amount of heat and material deposited on walls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hu-HU" sz="2000" dirty="0"/>
              <a:t> </a:t>
            </a:r>
            <a:r>
              <a:rPr lang="hu-HU" sz="2000" dirty="0" smtClean="0"/>
              <a:t>May cause </a:t>
            </a:r>
            <a:r>
              <a:rPr lang="hu-HU" sz="2000" b="1" dirty="0" smtClean="0"/>
              <a:t>plasma disruption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3465429"/>
            <a:ext cx="3143364" cy="2571446"/>
          </a:xfrm>
          <a:prstGeom prst="rect">
            <a:avLst/>
          </a:prstGeom>
        </p:spPr>
      </p:pic>
      <p:pic>
        <p:nvPicPr>
          <p:cNvPr id="9" name="Picture 2" descr="D:\PokolDok\CVS\doktori\dolgozat\sources\figs\ELM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5" b="2076"/>
          <a:stretch/>
        </p:blipFill>
        <p:spPr bwMode="auto">
          <a:xfrm>
            <a:off x="4724862" y="2992234"/>
            <a:ext cx="3541713" cy="318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90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Runaway electrons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16" name="Content Placeholder 5"/>
          <p:cNvSpPr>
            <a:spLocks noGrp="1"/>
          </p:cNvSpPr>
          <p:nvPr>
            <p:ph idx="1"/>
          </p:nvPr>
        </p:nvSpPr>
        <p:spPr>
          <a:xfrm>
            <a:off x="822960" y="1845734"/>
            <a:ext cx="7803804" cy="8789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u-HU" dirty="0" smtClean="0"/>
              <a:t>In plasmas dynamic friction may decrease with energy, leading to an avalanche of high energy (MeV) particles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61" y="2518371"/>
            <a:ext cx="4857257" cy="301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Runaway electrons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07" y="2236641"/>
            <a:ext cx="3995056" cy="2521325"/>
          </a:xfrm>
          <a:prstGeom prst="rect">
            <a:avLst/>
          </a:prstGeom>
        </p:spPr>
      </p:pic>
      <p:pic>
        <p:nvPicPr>
          <p:cNvPr id="11" name="Picture 7" descr="D:\PokolDoc\1docs\aktualis\2011 Palyazatok\BME-docens\sources\runawayintoresupra.jpg"/>
          <p:cNvPicPr>
            <a:picLocks noChangeAspect="1" noChangeArrowheads="1"/>
          </p:cNvPicPr>
          <p:nvPr/>
        </p:nvPicPr>
        <p:blipFill>
          <a:blip r:embed="rId4">
            <a:lum bright="24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1" y="1869142"/>
            <a:ext cx="373697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41811" y="5334014"/>
            <a:ext cx="710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Can happen during plasma diruptions, the runaway electrons often create a self focusing beam that damages or even punctures the vacuum vessel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Material challenges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16" name="Content Placeholder 5"/>
          <p:cNvSpPr>
            <a:spLocks noGrp="1"/>
          </p:cNvSpPr>
          <p:nvPr>
            <p:ph idx="1"/>
          </p:nvPr>
        </p:nvSpPr>
        <p:spPr>
          <a:xfrm>
            <a:off x="822960" y="1845734"/>
            <a:ext cx="7803804" cy="419114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hu-HU" sz="2400" dirty="0" smtClean="0"/>
              <a:t>Fusion reactor environment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200" dirty="0" smtClean="0"/>
              <a:t> High magnetic fields (10 Tesla)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200" dirty="0" smtClean="0"/>
              <a:t> Average heat load of few MW/m</a:t>
            </a:r>
            <a:r>
              <a:rPr lang="hu-HU" sz="2200" baseline="30000" dirty="0" smtClean="0"/>
              <a:t>2 </a:t>
            </a:r>
            <a:r>
              <a:rPr lang="hu-HU" sz="2200" dirty="0" smtClean="0"/>
              <a:t>on walls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200" dirty="0" smtClean="0"/>
              <a:t> Wall periodicly hit by extreme heat load (few GW/m</a:t>
            </a:r>
            <a:r>
              <a:rPr lang="hu-HU" sz="2200" baseline="30000" dirty="0" smtClean="0"/>
              <a:t>2</a:t>
            </a:r>
            <a:r>
              <a:rPr lang="hu-HU" sz="2200" dirty="0" smtClean="0"/>
              <a:t>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200" dirty="0" smtClean="0"/>
              <a:t> Wall ablated by MeV particles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200" dirty="0"/>
              <a:t> </a:t>
            </a:r>
            <a:r>
              <a:rPr lang="hu-HU" sz="2200" dirty="0" smtClean="0"/>
              <a:t>Extreme neutron flux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200" dirty="0"/>
              <a:t> </a:t>
            </a:r>
            <a:r>
              <a:rPr lang="hu-HU" sz="2200" dirty="0" smtClean="0"/>
              <a:t>Extraction of radioactive Tritium from „breeder blanket”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200" dirty="0" smtClean="0"/>
              <a:t> „Affordable” </a:t>
            </a:r>
            <a:r>
              <a:rPr lang="hu-HU" sz="2200" dirty="0" smtClean="0">
                <a:sym typeface="Wingdings" panose="05000000000000000000" pitchFamily="2" charset="2"/>
              </a:rPr>
              <a:t></a:t>
            </a:r>
            <a:endParaRPr lang="hu-HU" sz="2200" dirty="0" smtClean="0"/>
          </a:p>
        </p:txBody>
      </p:sp>
    </p:spTree>
    <p:extLst>
      <p:ext uri="{BB962C8B-B14F-4D97-AF65-F5344CB8AC3E}">
        <p14:creationId xmlns:p14="http://schemas.microsoft.com/office/powerpoint/2010/main" val="30775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Material challenges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65" y="2062107"/>
            <a:ext cx="4868049" cy="4072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" y="2630557"/>
            <a:ext cx="3883311" cy="266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Politics and Economy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822960" y="1845734"/>
            <a:ext cx="7803804" cy="41911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dirty="0" smtClean="0"/>
              <a:t>Nuclear fusion research has been chronically underfunded since the 80’s. But there are signs of renewed interest, both in public and private sector.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728" y="2933802"/>
            <a:ext cx="3302224" cy="3013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" y="3022890"/>
            <a:ext cx="5043722" cy="283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World Energy Roadmap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90948D-318F-4A7E-8D0D-9AE2CAD48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32" y="1923585"/>
            <a:ext cx="8102831" cy="3940175"/>
          </a:xfrm>
        </p:spPr>
        <p:txBody>
          <a:bodyPr>
            <a:noAutofit/>
          </a:bodyPr>
          <a:lstStyle/>
          <a:p>
            <a:r>
              <a:rPr lang="hu-HU" sz="2800" dirty="0" smtClean="0">
                <a:solidFill>
                  <a:schemeClr val="tx1"/>
                </a:solidFill>
              </a:rPr>
              <a:t>By 2050 current consumption will double</a:t>
            </a:r>
          </a:p>
          <a:p>
            <a:r>
              <a:rPr lang="hu-HU" sz="2800" dirty="0" smtClean="0">
                <a:solidFill>
                  <a:schemeClr val="tx1"/>
                </a:solidFill>
              </a:rPr>
              <a:t>IPCC: Only way to avoid climate disaster is to </a:t>
            </a:r>
            <a:r>
              <a:rPr lang="hu-HU" sz="2800" u="sng" dirty="0" smtClean="0">
                <a:solidFill>
                  <a:schemeClr val="tx1"/>
                </a:solidFill>
              </a:rPr>
              <a:t>massively</a:t>
            </a:r>
            <a:r>
              <a:rPr lang="hu-HU" sz="2800" dirty="0" smtClean="0">
                <a:solidFill>
                  <a:schemeClr val="tx1"/>
                </a:solidFill>
              </a:rPr>
              <a:t> invest in low carbon energy sources (renewables and nuclear)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934" y="3255308"/>
            <a:ext cx="5842230" cy="30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62915" y="3239262"/>
            <a:ext cx="8586216" cy="1021842"/>
          </a:xfrm>
        </p:spPr>
        <p:txBody>
          <a:bodyPr>
            <a:normAutofit/>
          </a:bodyPr>
          <a:lstStyle/>
          <a:p>
            <a:pPr algn="ctr"/>
            <a:r>
              <a:rPr lang="hu-HU" sz="4500" dirty="0" smtClean="0"/>
              <a:t>The ITER Project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35606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970"/>
    </mc:Choice>
    <mc:Fallback xmlns="">
      <p:transition advTm="1597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ITER – The Way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822960" y="1845734"/>
            <a:ext cx="7803804" cy="41911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dirty="0" smtClean="0"/>
              <a:t> Experimental fusion reactor in France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dirty="0" smtClean="0"/>
              <a:t>„iter” means „the way” in Latin (</a:t>
            </a:r>
            <a:r>
              <a:rPr lang="hu-HU" sz="1400" dirty="0" smtClean="0"/>
              <a:t>originaly Internation Thermonuclea Experimental Reactor</a:t>
            </a:r>
            <a:r>
              <a:rPr lang="hu-HU" dirty="0" smtClean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dirty="0" smtClean="0"/>
              <a:t> International collaboration (EU, US, Russia, India, China, Japan S Korea)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dirty="0"/>
              <a:t> </a:t>
            </a:r>
            <a:r>
              <a:rPr lang="hu-HU" dirty="0" smtClean="0"/>
              <a:t>Conceived in late 80’s, building started in 2009 to be finished in 2025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dirty="0" smtClean="0"/>
              <a:t>Cost </a:t>
            </a:r>
            <a:r>
              <a:rPr lang="hu-HU" sz="1800" dirty="0" smtClean="0"/>
              <a:t>(est.)</a:t>
            </a:r>
            <a:r>
              <a:rPr lang="hu-HU" dirty="0" smtClean="0"/>
              <a:t>: 20 – 30 billion USD </a:t>
            </a:r>
            <a:r>
              <a:rPr lang="hu-HU" sz="1600" dirty="0" smtClean="0"/>
              <a:t>(about NASA’s budget or one new US aircraft carrier)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dirty="0"/>
              <a:t> </a:t>
            </a:r>
            <a:r>
              <a:rPr lang="hu-HU" dirty="0" smtClean="0"/>
              <a:t>Aims (</a:t>
            </a:r>
            <a:r>
              <a:rPr lang="hu-HU" dirty="0" smtClean="0">
                <a:solidFill>
                  <a:srgbClr val="1104BC"/>
                </a:solidFill>
              </a:rPr>
              <a:t>after 2025</a:t>
            </a:r>
            <a:r>
              <a:rPr lang="hu-HU" dirty="0" smtClean="0"/>
              <a:t>, </a:t>
            </a:r>
            <a:r>
              <a:rPr lang="hu-HU" dirty="0" smtClean="0">
                <a:solidFill>
                  <a:srgbClr val="FF0000"/>
                </a:solidFill>
              </a:rPr>
              <a:t>after 2035</a:t>
            </a:r>
            <a:r>
              <a:rPr lang="hu-HU" dirty="0" smtClean="0"/>
              <a:t>):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u-HU" dirty="0" smtClean="0"/>
              <a:t> </a:t>
            </a:r>
            <a:r>
              <a:rPr lang="hu-HU" dirty="0" smtClean="0">
                <a:solidFill>
                  <a:srgbClr val="1104BC"/>
                </a:solidFill>
              </a:rPr>
              <a:t>Maintain and control &gt;8 min plasma pulses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u-HU" dirty="0" smtClean="0"/>
              <a:t> </a:t>
            </a:r>
            <a:r>
              <a:rPr lang="hu-HU" dirty="0" smtClean="0">
                <a:solidFill>
                  <a:srgbClr val="FF0000"/>
                </a:solidFill>
              </a:rPr>
              <a:t>Peak Q&gt;10 efficiency, steady state Q&gt;5 </a:t>
            </a:r>
            <a:r>
              <a:rPr lang="hu-HU" sz="1400" dirty="0" smtClean="0">
                <a:solidFill>
                  <a:schemeClr val="tx1"/>
                </a:solidFill>
              </a:rPr>
              <a:t>(Q&gt;3 needed to break even in power generation)</a:t>
            </a:r>
            <a:endParaRPr lang="hu-HU" dirty="0" smtClean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u-HU" dirty="0" smtClean="0"/>
              <a:t> </a:t>
            </a:r>
            <a:r>
              <a:rPr lang="hu-HU" dirty="0" smtClean="0">
                <a:solidFill>
                  <a:srgbClr val="FF0000"/>
                </a:solidFill>
              </a:rPr>
              <a:t>Develop Tritium breeding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u-HU" dirty="0" smtClean="0"/>
              <a:t> </a:t>
            </a:r>
            <a:r>
              <a:rPr lang="hu-HU" dirty="0" smtClean="0">
                <a:solidFill>
                  <a:srgbClr val="FF0000"/>
                </a:solidFill>
              </a:rPr>
              <a:t>Test neutron shield/heat energy conversion</a:t>
            </a:r>
            <a:endParaRPr lang="hu-HU" dirty="0" smtClean="0"/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7289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ITER – Current state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84" y="1875756"/>
            <a:ext cx="7489175" cy="4279529"/>
          </a:xfrm>
        </p:spPr>
      </p:pic>
    </p:spTree>
    <p:extLst>
      <p:ext uri="{BB962C8B-B14F-4D97-AF65-F5344CB8AC3E}">
        <p14:creationId xmlns:p14="http://schemas.microsoft.com/office/powerpoint/2010/main" val="24149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Summary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t="1902" r="1060" b="3558"/>
          <a:stretch/>
        </p:blipFill>
        <p:spPr>
          <a:xfrm>
            <a:off x="1587169" y="2864572"/>
            <a:ext cx="6015381" cy="34193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960" y="1793135"/>
            <a:ext cx="7956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Nuclear fusion is promises to transform our lives, but we don’t know yet if it is feasible. If it is (will know by 2035), </a:t>
            </a:r>
            <a:r>
              <a:rPr lang="en-US" sz="2000" dirty="0" smtClean="0"/>
              <a:t>commercial</a:t>
            </a:r>
            <a:r>
              <a:rPr lang="hu-HU" sz="2000" dirty="0" smtClean="0"/>
              <a:t> operations </a:t>
            </a:r>
            <a:r>
              <a:rPr lang="hu-HU" sz="2000" dirty="0" smtClean="0"/>
              <a:t>will likely start in the </a:t>
            </a:r>
            <a:r>
              <a:rPr lang="hu-HU" sz="2000" dirty="0" smtClean="0"/>
              <a:t>2050’s</a:t>
            </a:r>
            <a:r>
              <a:rPr lang="hu-HU" sz="2000" dirty="0"/>
              <a:t> </a:t>
            </a:r>
            <a:r>
              <a:rPr lang="hu-HU" sz="2000" dirty="0" smtClean="0"/>
              <a:t>(i.e., too late for climate action).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107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World Energy Roadmap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00" y="1810327"/>
            <a:ext cx="7603155" cy="4451928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>
            <a:off x="7592291" y="3340211"/>
            <a:ext cx="406400" cy="646545"/>
          </a:xfrm>
          <a:prstGeom prst="rightBrac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898881" y="3336858"/>
            <a:ext cx="126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Low carbon sources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15" y="1828948"/>
            <a:ext cx="1613458" cy="1395642"/>
          </a:xfrm>
          <a:prstGeom prst="rect">
            <a:avLst/>
          </a:prstGeom>
          <a:ln w="63500">
            <a:solidFill>
              <a:srgbClr val="ACACB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012" y="3412325"/>
            <a:ext cx="1343304" cy="895536"/>
          </a:xfrm>
          <a:prstGeom prst="rect">
            <a:avLst/>
          </a:prstGeom>
          <a:ln w="63500">
            <a:solidFill>
              <a:srgbClr val="00A1DE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713" y="4668482"/>
            <a:ext cx="1983212" cy="1325918"/>
          </a:xfrm>
          <a:prstGeom prst="rect">
            <a:avLst/>
          </a:prstGeom>
          <a:ln w="63500">
            <a:solidFill>
              <a:srgbClr val="7AC142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51" y="4221018"/>
            <a:ext cx="1628397" cy="1075927"/>
          </a:xfrm>
          <a:prstGeom prst="rect">
            <a:avLst/>
          </a:prstGeom>
          <a:ln w="63500">
            <a:solidFill>
              <a:srgbClr val="ED1B2E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925" y="3748247"/>
            <a:ext cx="919817" cy="594709"/>
          </a:xfrm>
          <a:prstGeom prst="rect">
            <a:avLst/>
          </a:prstGeom>
          <a:ln w="63500">
            <a:solidFill>
              <a:srgbClr val="FAA61A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79" y="3200988"/>
            <a:ext cx="919817" cy="499003"/>
          </a:xfrm>
          <a:prstGeom prst="rect">
            <a:avLst/>
          </a:prstGeom>
          <a:ln w="63500">
            <a:solidFill>
              <a:srgbClr val="F47920"/>
            </a:solidFill>
          </a:ln>
        </p:spPr>
      </p:pic>
    </p:spTree>
    <p:extLst>
      <p:ext uri="{BB962C8B-B14F-4D97-AF65-F5344CB8AC3E}">
        <p14:creationId xmlns:p14="http://schemas.microsoft.com/office/powerpoint/2010/main" val="11508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Basic Concept of Nuclear Energy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36" y="1846263"/>
            <a:ext cx="6122577" cy="4022725"/>
          </a:xfrm>
        </p:spPr>
      </p:pic>
      <p:cxnSp>
        <p:nvCxnSpPr>
          <p:cNvPr id="14" name="Straight Connector 13"/>
          <p:cNvCxnSpPr/>
          <p:nvPr/>
        </p:nvCxnSpPr>
        <p:spPr>
          <a:xfrm>
            <a:off x="3047226" y="1921164"/>
            <a:ext cx="10011" cy="351905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>
            <a:spLocks/>
          </p:cNvSpPr>
          <p:nvPr/>
        </p:nvSpPr>
        <p:spPr>
          <a:xfrm rot="10800000">
            <a:off x="4465474" y="3306809"/>
            <a:ext cx="876614" cy="61013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65474" y="4005762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Fission</a:t>
            </a:r>
            <a:endParaRPr lang="en-US" sz="2400" dirty="0"/>
          </a:p>
        </p:txBody>
      </p:sp>
      <p:sp>
        <p:nvSpPr>
          <p:cNvPr id="17" name="Right Arrow 16"/>
          <p:cNvSpPr>
            <a:spLocks/>
          </p:cNvSpPr>
          <p:nvPr/>
        </p:nvSpPr>
        <p:spPr>
          <a:xfrm>
            <a:off x="2375426" y="3394833"/>
            <a:ext cx="603476" cy="61013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2590" y="4001079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Fusion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681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The Promise of Nuclear Fusion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800" dirty="0" smtClean="0"/>
              <a:t>Advantages: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400" dirty="0" smtClean="0"/>
              <a:t>Abundant		</a:t>
            </a:r>
            <a:endParaRPr lang="hu-HU" sz="2000" dirty="0" smtClean="0"/>
          </a:p>
        </p:txBody>
      </p:sp>
      <p:sp>
        <p:nvSpPr>
          <p:cNvPr id="11" name="Text Box 129"/>
          <p:cNvSpPr txBox="1">
            <a:spLocks noChangeArrowheads="1"/>
          </p:cNvSpPr>
          <p:nvPr/>
        </p:nvSpPr>
        <p:spPr bwMode="auto">
          <a:xfrm>
            <a:off x="1862351" y="3130107"/>
            <a:ext cx="54216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hu-HU" altLang="en-US" b="1" i="1" dirty="0"/>
              <a:t>D</a:t>
            </a:r>
            <a:r>
              <a:rPr lang="hu-HU" altLang="en-US" dirty="0"/>
              <a:t> + </a:t>
            </a:r>
            <a:r>
              <a:rPr lang="hu-HU" altLang="en-US" b="1" i="1" dirty="0"/>
              <a:t>T</a:t>
            </a:r>
            <a:r>
              <a:rPr lang="hu-HU" altLang="en-US" dirty="0"/>
              <a:t>  →  </a:t>
            </a:r>
            <a:r>
              <a:rPr lang="hu-HU" altLang="en-US" b="1" i="1" baseline="30000" dirty="0"/>
              <a:t>4</a:t>
            </a:r>
            <a:r>
              <a:rPr lang="hu-HU" altLang="en-US" b="1" i="1" dirty="0"/>
              <a:t>He</a:t>
            </a:r>
            <a:r>
              <a:rPr lang="hu-HU" altLang="en-US" dirty="0"/>
              <a:t>(3.52 MeV) + </a:t>
            </a:r>
            <a:r>
              <a:rPr lang="hu-HU" altLang="en-US" b="1" i="1" dirty="0"/>
              <a:t>n</a:t>
            </a:r>
            <a:r>
              <a:rPr lang="hu-HU" altLang="en-US" dirty="0"/>
              <a:t>(14.1 MeV</a:t>
            </a:r>
            <a:r>
              <a:rPr lang="hu-HU" altLang="en-US" dirty="0" smtClean="0"/>
              <a:t>)</a:t>
            </a:r>
            <a:endParaRPr lang="hu-HU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1976" y="3731409"/>
            <a:ext cx="158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From seawater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8051" y="4100741"/>
            <a:ext cx="2371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Unstable!</a:t>
            </a:r>
            <a:br>
              <a:rPr lang="hu-HU" dirty="0" smtClean="0"/>
            </a:br>
            <a:r>
              <a:rPr lang="hu-HU" dirty="0" smtClean="0"/>
              <a:t>Let’s make it ourselves!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3" idx="0"/>
          </p:cNvCxnSpPr>
          <p:nvPr/>
        </p:nvCxnSpPr>
        <p:spPr>
          <a:xfrm flipV="1">
            <a:off x="1262577" y="3482109"/>
            <a:ext cx="599774" cy="249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0"/>
          </p:cNvCxnSpPr>
          <p:nvPr/>
        </p:nvCxnSpPr>
        <p:spPr>
          <a:xfrm flipH="1" flipV="1">
            <a:off x="2677164" y="3536941"/>
            <a:ext cx="986404" cy="563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6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The Promise of Nuclear Fusion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800" dirty="0" smtClean="0"/>
              <a:t>Advantages: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400" dirty="0" smtClean="0"/>
              <a:t>Abundant		</a:t>
            </a:r>
            <a:endParaRPr lang="hu-HU" sz="2000" dirty="0" smtClean="0"/>
          </a:p>
        </p:txBody>
      </p:sp>
      <p:sp>
        <p:nvSpPr>
          <p:cNvPr id="11" name="Text Box 129"/>
          <p:cNvSpPr txBox="1">
            <a:spLocks noChangeArrowheads="1"/>
          </p:cNvSpPr>
          <p:nvPr/>
        </p:nvSpPr>
        <p:spPr bwMode="auto">
          <a:xfrm>
            <a:off x="1862351" y="3130107"/>
            <a:ext cx="54216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hu-HU" altLang="en-US" b="1" i="1" dirty="0"/>
              <a:t>D</a:t>
            </a:r>
            <a:r>
              <a:rPr lang="hu-HU" altLang="en-US" dirty="0"/>
              <a:t> + </a:t>
            </a:r>
            <a:r>
              <a:rPr lang="hu-HU" altLang="en-US" b="1" i="1" dirty="0"/>
              <a:t>T</a:t>
            </a:r>
            <a:r>
              <a:rPr lang="hu-HU" altLang="en-US" dirty="0"/>
              <a:t>  →  </a:t>
            </a:r>
            <a:r>
              <a:rPr lang="hu-HU" altLang="en-US" b="1" i="1" baseline="30000" dirty="0"/>
              <a:t>4</a:t>
            </a:r>
            <a:r>
              <a:rPr lang="hu-HU" altLang="en-US" b="1" i="1" dirty="0"/>
              <a:t>He</a:t>
            </a:r>
            <a:r>
              <a:rPr lang="hu-HU" altLang="en-US" dirty="0"/>
              <a:t>(3.52 MeV) + </a:t>
            </a:r>
            <a:r>
              <a:rPr lang="hu-HU" altLang="en-US" b="1" i="1" dirty="0"/>
              <a:t>n</a:t>
            </a:r>
            <a:r>
              <a:rPr lang="hu-HU" altLang="en-US" dirty="0"/>
              <a:t>(14.1 MeV</a:t>
            </a:r>
            <a:r>
              <a:rPr lang="hu-HU" altLang="en-US" dirty="0" smtClean="0"/>
              <a:t>)</a:t>
            </a:r>
            <a:endParaRPr lang="hu-HU" alt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8" y="3682821"/>
            <a:ext cx="7425344" cy="265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4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The Promise of Nuclear Fusion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800" dirty="0" smtClean="0"/>
              <a:t>Advantages: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400" dirty="0" smtClean="0"/>
              <a:t>Abundant		</a:t>
            </a:r>
            <a:r>
              <a:rPr lang="hu-HU" sz="2000" dirty="0" smtClean="0"/>
              <a:t>Fuel from seawater and Li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400" dirty="0" smtClean="0"/>
              <a:t> Clean </a:t>
            </a:r>
            <a:r>
              <a:rPr lang="hu-HU" sz="2400" dirty="0"/>
              <a:t>		</a:t>
            </a:r>
            <a:r>
              <a:rPr lang="hu-HU" sz="2000" dirty="0"/>
              <a:t>No CO</a:t>
            </a:r>
            <a:r>
              <a:rPr lang="hu-HU" sz="2000" baseline="-25000" dirty="0"/>
              <a:t>2</a:t>
            </a:r>
            <a:r>
              <a:rPr lang="hu-HU" sz="2000" dirty="0"/>
              <a:t> or no long-lived radioactive </a:t>
            </a:r>
            <a:r>
              <a:rPr lang="hu-HU" sz="2000" dirty="0" smtClean="0"/>
              <a:t>waste</a:t>
            </a:r>
          </a:p>
        </p:txBody>
      </p:sp>
    </p:spTree>
    <p:extLst>
      <p:ext uri="{BB962C8B-B14F-4D97-AF65-F5344CB8AC3E}">
        <p14:creationId xmlns:p14="http://schemas.microsoft.com/office/powerpoint/2010/main" val="201831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The Promise of Nuclear Fusion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10/04/2019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Guszejnov:  Nuclear Fusion - Is it just a dream?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5A4E-206F-436E-9B6A-B2B16E2AEFD1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1072203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800" dirty="0" smtClean="0"/>
              <a:t>Advantages: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400" dirty="0" smtClean="0"/>
              <a:t>Abundant		</a:t>
            </a:r>
            <a:endParaRPr lang="hu-HU" sz="2000" dirty="0" smtClean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400" dirty="0" smtClean="0"/>
              <a:t> Clean </a:t>
            </a:r>
            <a:r>
              <a:rPr lang="hu-HU" sz="2400" dirty="0"/>
              <a:t>		</a:t>
            </a:r>
            <a:endParaRPr lang="hu-HU" sz="2000" dirty="0" smtClean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2400" dirty="0" smtClean="0"/>
              <a:t> Safe		</a:t>
            </a:r>
            <a:endParaRPr lang="en-US" sz="2000" dirty="0" smtClean="0"/>
          </a:p>
        </p:txBody>
      </p:sp>
      <p:pic>
        <p:nvPicPr>
          <p:cNvPr id="8" name="Picture 399" descr="reactiv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03" y="2023758"/>
            <a:ext cx="4317850" cy="384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63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8187</TotalTime>
  <Words>1362</Words>
  <Application>Microsoft Office PowerPoint</Application>
  <PresentationFormat>On-screen Show (4:3)</PresentationFormat>
  <Paragraphs>257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Calibri</vt:lpstr>
      <vt:lpstr>Calibri Light</vt:lpstr>
      <vt:lpstr>Courier New</vt:lpstr>
      <vt:lpstr>Times New Roman</vt:lpstr>
      <vt:lpstr>Wingdings</vt:lpstr>
      <vt:lpstr>Retrospect</vt:lpstr>
      <vt:lpstr>Nuclear Fusion – Is it just a dream?</vt:lpstr>
      <vt:lpstr>Why Fusion?</vt:lpstr>
      <vt:lpstr>World Energy Roadmap</vt:lpstr>
      <vt:lpstr>World Energy Roadmap</vt:lpstr>
      <vt:lpstr>Basic Concept of Nuclear Energy</vt:lpstr>
      <vt:lpstr>The Promise of Nuclear Fusion</vt:lpstr>
      <vt:lpstr>The Promise of Nuclear Fusion</vt:lpstr>
      <vt:lpstr>The Promise of Nuclear Fusion</vt:lpstr>
      <vt:lpstr>The Promise of Nuclear Fusion</vt:lpstr>
      <vt:lpstr>The Promise of Nuclear Fusion</vt:lpstr>
      <vt:lpstr>Realizing Fusion on Earth</vt:lpstr>
      <vt:lpstr>Temperatures</vt:lpstr>
      <vt:lpstr>Question of Confinement</vt:lpstr>
      <vt:lpstr>Question of Confinement</vt:lpstr>
      <vt:lpstr>Inertial Confinement</vt:lpstr>
      <vt:lpstr>Question of Confinement</vt:lpstr>
      <vt:lpstr>Magnetic Confinement in a Torus</vt:lpstr>
      <vt:lpstr>Magnetic Confinement in a Torus</vt:lpstr>
      <vt:lpstr>Tokamak</vt:lpstr>
      <vt:lpstr>Brief History</vt:lpstr>
      <vt:lpstr>Inside a tokamak</vt:lpstr>
      <vt:lpstr>Challenges</vt:lpstr>
      <vt:lpstr>Plasma Control</vt:lpstr>
      <vt:lpstr>Plasma Instabilities</vt:lpstr>
      <vt:lpstr>Runaway electrons</vt:lpstr>
      <vt:lpstr>Runaway electrons</vt:lpstr>
      <vt:lpstr>Material challenges</vt:lpstr>
      <vt:lpstr>Material challenges</vt:lpstr>
      <vt:lpstr>Politics and Economy</vt:lpstr>
      <vt:lpstr>The ITER Project</vt:lpstr>
      <vt:lpstr>ITER – The Way</vt:lpstr>
      <vt:lpstr>ITER – Current state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 Analytical Modeling of Star Formation in Various Environments</dc:title>
  <dc:creator>David</dc:creator>
  <cp:lastModifiedBy>Guszejnov, David</cp:lastModifiedBy>
  <cp:revision>708</cp:revision>
  <dcterms:created xsi:type="dcterms:W3CDTF">2015-10-05T17:56:12Z</dcterms:created>
  <dcterms:modified xsi:type="dcterms:W3CDTF">2019-10-04T20:57:04Z</dcterms:modified>
</cp:coreProperties>
</file>