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3"/>
  </p:notesMasterIdLst>
  <p:sldIdLst>
    <p:sldId id="256" r:id="rId2"/>
    <p:sldId id="274" r:id="rId3"/>
    <p:sldId id="257" r:id="rId4"/>
    <p:sldId id="269" r:id="rId5"/>
    <p:sldId id="273" r:id="rId6"/>
    <p:sldId id="268" r:id="rId7"/>
    <p:sldId id="289" r:id="rId8"/>
    <p:sldId id="275" r:id="rId9"/>
    <p:sldId id="310" r:id="rId10"/>
    <p:sldId id="258" r:id="rId11"/>
    <p:sldId id="311" r:id="rId12"/>
    <p:sldId id="302" r:id="rId13"/>
    <p:sldId id="271" r:id="rId14"/>
    <p:sldId id="313" r:id="rId15"/>
    <p:sldId id="287" r:id="rId16"/>
    <p:sldId id="312" r:id="rId17"/>
    <p:sldId id="298" r:id="rId18"/>
    <p:sldId id="276" r:id="rId19"/>
    <p:sldId id="266" r:id="rId20"/>
    <p:sldId id="277" r:id="rId21"/>
    <p:sldId id="282" r:id="rId22"/>
    <p:sldId id="284" r:id="rId23"/>
    <p:sldId id="260" r:id="rId24"/>
    <p:sldId id="285" r:id="rId25"/>
    <p:sldId id="297" r:id="rId26"/>
    <p:sldId id="303" r:id="rId27"/>
    <p:sldId id="323" r:id="rId28"/>
    <p:sldId id="327" r:id="rId29"/>
    <p:sldId id="301" r:id="rId30"/>
    <p:sldId id="316" r:id="rId31"/>
    <p:sldId id="317" r:id="rId32"/>
    <p:sldId id="320" r:id="rId33"/>
    <p:sldId id="319" r:id="rId34"/>
    <p:sldId id="286" r:id="rId35"/>
    <p:sldId id="299" r:id="rId36"/>
    <p:sldId id="295" r:id="rId37"/>
    <p:sldId id="293" r:id="rId38"/>
    <p:sldId id="321" r:id="rId39"/>
    <p:sldId id="294" r:id="rId40"/>
    <p:sldId id="300" r:id="rId41"/>
    <p:sldId id="296" r:id="rId42"/>
    <p:sldId id="322" r:id="rId43"/>
    <p:sldId id="291" r:id="rId44"/>
    <p:sldId id="292" r:id="rId45"/>
    <p:sldId id="309" r:id="rId46"/>
    <p:sldId id="325" r:id="rId47"/>
    <p:sldId id="307" r:id="rId48"/>
    <p:sldId id="308" r:id="rId49"/>
    <p:sldId id="270" r:id="rId50"/>
    <p:sldId id="315" r:id="rId51"/>
    <p:sldId id="326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0BCCEB7-BF95-574D-822C-C90CCE2D0D9D}">
          <p14:sldIdLst>
            <p14:sldId id="256"/>
          </p14:sldIdLst>
        </p14:section>
        <p14:section name="what is a meme" id="{B13BE12D-473C-3243-ABAA-8E2084E1AC48}">
          <p14:sldIdLst>
            <p14:sldId id="274"/>
            <p14:sldId id="257"/>
            <p14:sldId id="269"/>
            <p14:sldId id="273"/>
            <p14:sldId id="268"/>
            <p14:sldId id="289"/>
          </p14:sldIdLst>
        </p14:section>
        <p14:section name="classical memes" id="{0F62B89A-BB31-3A46-BC16-D4A9083E6C33}">
          <p14:sldIdLst>
            <p14:sldId id="275"/>
            <p14:sldId id="310"/>
            <p14:sldId id="258"/>
            <p14:sldId id="311"/>
            <p14:sldId id="302"/>
            <p14:sldId id="271"/>
            <p14:sldId id="313"/>
            <p14:sldId id="287"/>
            <p14:sldId id="312"/>
            <p14:sldId id="298"/>
          </p14:sldIdLst>
        </p14:section>
        <p14:section name="postmodern memes" id="{4801A24A-6521-F640-94F8-6E51A48C1529}">
          <p14:sldIdLst>
            <p14:sldId id="276"/>
            <p14:sldId id="266"/>
            <p14:sldId id="277"/>
            <p14:sldId id="282"/>
            <p14:sldId id="284"/>
            <p14:sldId id="260"/>
            <p14:sldId id="285"/>
            <p14:sldId id="297"/>
            <p14:sldId id="303"/>
            <p14:sldId id="323"/>
          </p14:sldIdLst>
        </p14:section>
        <p14:section name="key comparisons" id="{18A282A2-6756-DE49-8E09-1DA0CF5BB0C8}">
          <p14:sldIdLst>
            <p14:sldId id="327"/>
            <p14:sldId id="301"/>
            <p14:sldId id="316"/>
            <p14:sldId id="317"/>
            <p14:sldId id="320"/>
            <p14:sldId id="319"/>
          </p14:sldIdLst>
        </p14:section>
        <p14:section name="video memes" id="{CE7817AD-D193-D044-969E-D1960572BBBC}">
          <p14:sldIdLst>
            <p14:sldId id="286"/>
            <p14:sldId id="299"/>
            <p14:sldId id="295"/>
            <p14:sldId id="293"/>
            <p14:sldId id="321"/>
            <p14:sldId id="294"/>
            <p14:sldId id="300"/>
            <p14:sldId id="296"/>
            <p14:sldId id="322"/>
          </p14:sldIdLst>
        </p14:section>
        <p14:section name="memes in context" id="{B2A34ED6-D7FC-504D-B08A-2774A56FEFA4}">
          <p14:sldIdLst>
            <p14:sldId id="291"/>
            <p14:sldId id="292"/>
            <p14:sldId id="309"/>
            <p14:sldId id="325"/>
            <p14:sldId id="307"/>
            <p14:sldId id="308"/>
          </p14:sldIdLst>
        </p14:section>
        <p14:section name="memes and you" id="{BDFA5036-F8A7-FD4D-8892-773FD049C6BB}">
          <p14:sldIdLst>
            <p14:sldId id="270"/>
            <p14:sldId id="315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8"/>
    <p:restoredTop sz="94620"/>
  </p:normalViewPr>
  <p:slideViewPr>
    <p:cSldViewPr snapToGrid="0" snapToObjects="1">
      <p:cViewPr varScale="1">
        <p:scale>
          <a:sx n="77" d="100"/>
          <a:sy n="77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svg"/><Relationship Id="rId1" Type="http://schemas.openxmlformats.org/officeDocument/2006/relationships/image" Target="../media/image86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svg"/><Relationship Id="rId1" Type="http://schemas.openxmlformats.org/officeDocument/2006/relationships/image" Target="../media/image88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image" Target="../media/image90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image" Target="../media/image9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svg"/><Relationship Id="rId1" Type="http://schemas.openxmlformats.org/officeDocument/2006/relationships/image" Target="../media/image86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svg"/><Relationship Id="rId1" Type="http://schemas.openxmlformats.org/officeDocument/2006/relationships/image" Target="../media/image88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image" Target="../media/image90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svg"/><Relationship Id="rId1" Type="http://schemas.openxmlformats.org/officeDocument/2006/relationships/image" Target="../media/image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EDC59-C088-4519-9B76-3D05FE8C3B66}" type="doc">
      <dgm:prSet loTypeId="urn:microsoft.com/office/officeart/2005/8/layout/vList5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8B8CFB-C1F8-440B-BBD0-BD7EA8D32BEA}">
      <dgm:prSet/>
      <dgm:spPr/>
      <dgm:t>
        <a:bodyPr/>
        <a:lstStyle/>
        <a:p>
          <a:r>
            <a:rPr lang="en-US" dirty="0"/>
            <a:t>Early memes predominantly shared on:</a:t>
          </a:r>
        </a:p>
      </dgm:t>
    </dgm:pt>
    <dgm:pt modelId="{D48B8BFB-F19B-4901-ADFE-916546D16032}" type="parTrans" cxnId="{0FCD2A79-54DC-4CC6-879A-6EC1192204A8}">
      <dgm:prSet/>
      <dgm:spPr/>
      <dgm:t>
        <a:bodyPr/>
        <a:lstStyle/>
        <a:p>
          <a:endParaRPr lang="en-US"/>
        </a:p>
      </dgm:t>
    </dgm:pt>
    <dgm:pt modelId="{E1F5CF24-758C-4287-82F8-AAE954CD72E8}" type="sibTrans" cxnId="{0FCD2A79-54DC-4CC6-879A-6EC1192204A8}">
      <dgm:prSet/>
      <dgm:spPr/>
      <dgm:t>
        <a:bodyPr/>
        <a:lstStyle/>
        <a:p>
          <a:endParaRPr lang="en-US"/>
        </a:p>
      </dgm:t>
    </dgm:pt>
    <dgm:pt modelId="{CFBB2EF7-F83E-44CA-8ED9-A38F15A196C3}">
      <dgm:prSet custT="1"/>
      <dgm:spPr/>
      <dgm:t>
        <a:bodyPr/>
        <a:lstStyle/>
        <a:p>
          <a:r>
            <a:rPr lang="en-US" sz="1600" dirty="0"/>
            <a:t>forum-type sites (Usenet, reddit, 4chan)</a:t>
          </a:r>
        </a:p>
      </dgm:t>
    </dgm:pt>
    <dgm:pt modelId="{0AC3B42A-AA7F-4E43-B9F7-E4AD7D36CE6B}" type="parTrans" cxnId="{E1D11E44-4906-4BF7-BB58-ACB402E26B19}">
      <dgm:prSet/>
      <dgm:spPr/>
      <dgm:t>
        <a:bodyPr/>
        <a:lstStyle/>
        <a:p>
          <a:endParaRPr lang="en-US"/>
        </a:p>
      </dgm:t>
    </dgm:pt>
    <dgm:pt modelId="{DB513F25-CF0A-4F62-9738-DE229BC5063B}" type="sibTrans" cxnId="{E1D11E44-4906-4BF7-BB58-ACB402E26B19}">
      <dgm:prSet/>
      <dgm:spPr/>
      <dgm:t>
        <a:bodyPr/>
        <a:lstStyle/>
        <a:p>
          <a:endParaRPr lang="en-US"/>
        </a:p>
      </dgm:t>
    </dgm:pt>
    <dgm:pt modelId="{827CFA0A-9DF6-43D8-BB5E-6E4CD5F38158}">
      <dgm:prSet custT="1"/>
      <dgm:spPr/>
      <dgm:t>
        <a:bodyPr/>
        <a:lstStyle/>
        <a:p>
          <a:r>
            <a:rPr lang="en-US" sz="1600" dirty="0"/>
            <a:t>Pre-YouTube content creator sites (</a:t>
          </a:r>
          <a:r>
            <a:rPr lang="en-US" sz="1600" dirty="0" err="1"/>
            <a:t>ebaumsworld</a:t>
          </a:r>
          <a:r>
            <a:rPr lang="en-US" sz="1600" dirty="0"/>
            <a:t>, </a:t>
          </a:r>
          <a:r>
            <a:rPr lang="en-US" sz="1600" dirty="0" err="1"/>
            <a:t>albinoblacksheep</a:t>
          </a:r>
          <a:r>
            <a:rPr lang="en-US" sz="1600" dirty="0"/>
            <a:t>)</a:t>
          </a:r>
        </a:p>
      </dgm:t>
    </dgm:pt>
    <dgm:pt modelId="{FBC1CEF5-2649-49B3-80A6-A6FE2E689576}" type="parTrans" cxnId="{EB0B8569-D643-4071-8A41-596DAAB85E16}">
      <dgm:prSet/>
      <dgm:spPr/>
      <dgm:t>
        <a:bodyPr/>
        <a:lstStyle/>
        <a:p>
          <a:endParaRPr lang="en-US"/>
        </a:p>
      </dgm:t>
    </dgm:pt>
    <dgm:pt modelId="{2DC19036-3B21-4F33-8CEB-C6117C336033}" type="sibTrans" cxnId="{EB0B8569-D643-4071-8A41-596DAAB85E16}">
      <dgm:prSet/>
      <dgm:spPr/>
      <dgm:t>
        <a:bodyPr/>
        <a:lstStyle/>
        <a:p>
          <a:endParaRPr lang="en-US"/>
        </a:p>
      </dgm:t>
    </dgm:pt>
    <dgm:pt modelId="{4B5214FC-98B6-4B19-89E2-2836414DE295}">
      <dgm:prSet/>
      <dgm:spPr/>
      <dgm:t>
        <a:bodyPr/>
        <a:lstStyle/>
        <a:p>
          <a:r>
            <a:rPr lang="en-US"/>
            <a:t>Classical memes shared on personal social media sites:</a:t>
          </a:r>
        </a:p>
      </dgm:t>
    </dgm:pt>
    <dgm:pt modelId="{4A765C4B-9427-436C-AC4C-626EF419896D}" type="parTrans" cxnId="{F6D9F68A-65A3-4A64-8F4B-619C734D9370}">
      <dgm:prSet/>
      <dgm:spPr/>
      <dgm:t>
        <a:bodyPr/>
        <a:lstStyle/>
        <a:p>
          <a:endParaRPr lang="en-US"/>
        </a:p>
      </dgm:t>
    </dgm:pt>
    <dgm:pt modelId="{A67D1F2F-A7D4-465D-83D2-20E9171A75F0}" type="sibTrans" cxnId="{F6D9F68A-65A3-4A64-8F4B-619C734D9370}">
      <dgm:prSet/>
      <dgm:spPr/>
      <dgm:t>
        <a:bodyPr/>
        <a:lstStyle/>
        <a:p>
          <a:endParaRPr lang="en-US"/>
        </a:p>
      </dgm:t>
    </dgm:pt>
    <dgm:pt modelId="{79179C64-7EE3-4BB9-BE38-62299A18790F}">
      <dgm:prSet custT="1"/>
      <dgm:spPr/>
      <dgm:t>
        <a:bodyPr/>
        <a:lstStyle/>
        <a:p>
          <a:r>
            <a:rPr lang="en-US" sz="1600" dirty="0"/>
            <a:t>Facebook, Tumblr, still some Reddit origins</a:t>
          </a:r>
        </a:p>
      </dgm:t>
    </dgm:pt>
    <dgm:pt modelId="{054E994F-3569-4EB1-9F8A-C1E576D84CF0}" type="parTrans" cxnId="{22A1217B-1E82-4F32-BE43-7E30200F8987}">
      <dgm:prSet/>
      <dgm:spPr/>
      <dgm:t>
        <a:bodyPr/>
        <a:lstStyle/>
        <a:p>
          <a:endParaRPr lang="en-US"/>
        </a:p>
      </dgm:t>
    </dgm:pt>
    <dgm:pt modelId="{D181E69E-2A40-40A3-B64A-2EFDF299A100}" type="sibTrans" cxnId="{22A1217B-1E82-4F32-BE43-7E30200F8987}">
      <dgm:prSet/>
      <dgm:spPr/>
      <dgm:t>
        <a:bodyPr/>
        <a:lstStyle/>
        <a:p>
          <a:endParaRPr lang="en-US"/>
        </a:p>
      </dgm:t>
    </dgm:pt>
    <dgm:pt modelId="{9E5E9EE9-6C0E-4913-997F-151E7E215BC5}">
      <dgm:prSet/>
      <dgm:spPr/>
      <dgm:t>
        <a:bodyPr/>
        <a:lstStyle/>
        <a:p>
          <a:r>
            <a:rPr lang="en-US"/>
            <a:t>Postmodern memes come from mixed media:</a:t>
          </a:r>
        </a:p>
      </dgm:t>
    </dgm:pt>
    <dgm:pt modelId="{541BE2DC-79E0-40BE-B1BD-BADF33C142D4}" type="parTrans" cxnId="{F9E262C8-BF3B-498F-A844-8772712488C9}">
      <dgm:prSet/>
      <dgm:spPr/>
      <dgm:t>
        <a:bodyPr/>
        <a:lstStyle/>
        <a:p>
          <a:endParaRPr lang="en-US"/>
        </a:p>
      </dgm:t>
    </dgm:pt>
    <dgm:pt modelId="{B34E5D70-6976-4A68-B6EC-A94B30076565}" type="sibTrans" cxnId="{F9E262C8-BF3B-498F-A844-8772712488C9}">
      <dgm:prSet/>
      <dgm:spPr/>
      <dgm:t>
        <a:bodyPr/>
        <a:lstStyle/>
        <a:p>
          <a:endParaRPr lang="en-US"/>
        </a:p>
      </dgm:t>
    </dgm:pt>
    <dgm:pt modelId="{70021C9B-434C-4654-A739-B983BC0FA706}">
      <dgm:prSet custT="1"/>
      <dgm:spPr/>
      <dgm:t>
        <a:bodyPr/>
        <a:lstStyle/>
        <a:p>
          <a:r>
            <a:rPr lang="en-US" sz="1600" dirty="0"/>
            <a:t>Still personal accounts </a:t>
          </a:r>
          <a:r>
            <a:rPr lang="en-US" sz="1600" dirty="0">
              <a:sym typeface="Wingdings" panose="05000000000000000000" pitchFamily="2" charset="2"/>
            </a:rPr>
            <a:t></a:t>
          </a:r>
          <a:r>
            <a:rPr lang="en-US" sz="1600" dirty="0"/>
            <a:t> text memes on Twitter, images on Instagram, </a:t>
          </a:r>
          <a:r>
            <a:rPr lang="en-US" sz="1600" dirty="0" err="1"/>
            <a:t>TikTok</a:t>
          </a:r>
          <a:r>
            <a:rPr lang="en-US" sz="1600" dirty="0"/>
            <a:t>/Vine</a:t>
          </a:r>
        </a:p>
      </dgm:t>
    </dgm:pt>
    <dgm:pt modelId="{F417B581-C55B-4E7C-8DE7-D51758CBD700}" type="parTrans" cxnId="{3E212A22-2EC6-4B8B-85FE-EB2DF0A9BFC4}">
      <dgm:prSet/>
      <dgm:spPr/>
      <dgm:t>
        <a:bodyPr/>
        <a:lstStyle/>
        <a:p>
          <a:endParaRPr lang="en-US"/>
        </a:p>
      </dgm:t>
    </dgm:pt>
    <dgm:pt modelId="{18C8443F-49D6-48BA-B00D-1B4893ECE9CF}" type="sibTrans" cxnId="{3E212A22-2EC6-4B8B-85FE-EB2DF0A9BFC4}">
      <dgm:prSet/>
      <dgm:spPr/>
      <dgm:t>
        <a:bodyPr/>
        <a:lstStyle/>
        <a:p>
          <a:endParaRPr lang="en-US"/>
        </a:p>
      </dgm:t>
    </dgm:pt>
    <dgm:pt modelId="{812065AA-4071-4FBF-93AF-2D5B30893FAC}">
      <dgm:prSet custT="1"/>
      <dgm:spPr/>
      <dgm:t>
        <a:bodyPr/>
        <a:lstStyle/>
        <a:p>
          <a:r>
            <a:rPr lang="en-US" sz="1600" dirty="0"/>
            <a:t>Rise of anonymous accounts </a:t>
          </a:r>
          <a:r>
            <a:rPr lang="en-US" sz="1600" dirty="0">
              <a:sym typeface="Wingdings" pitchFamily="2" charset="2"/>
            </a:rPr>
            <a:t> </a:t>
          </a:r>
          <a:r>
            <a:rPr lang="en-US" sz="1600" dirty="0"/>
            <a:t>meme Instagram accounts, Twitter bots, </a:t>
          </a:r>
          <a:r>
            <a:rPr lang="en-US" sz="1600" dirty="0" err="1"/>
            <a:t>finstagram</a:t>
          </a:r>
          <a:r>
            <a:rPr lang="en-US" sz="1600" dirty="0"/>
            <a:t>/</a:t>
          </a:r>
          <a:r>
            <a:rPr lang="en-US" sz="1600" dirty="0" err="1"/>
            <a:t>fwitter</a:t>
          </a:r>
          <a:r>
            <a:rPr lang="en-US" sz="1600" dirty="0"/>
            <a:t> </a:t>
          </a:r>
        </a:p>
      </dgm:t>
    </dgm:pt>
    <dgm:pt modelId="{890DE6C8-9C6B-4E7C-B94A-6A7F9D1AC7A3}" type="parTrans" cxnId="{628E2E08-D528-4F33-85C9-46BB2BB6DB88}">
      <dgm:prSet/>
      <dgm:spPr/>
      <dgm:t>
        <a:bodyPr/>
        <a:lstStyle/>
        <a:p>
          <a:endParaRPr lang="en-US"/>
        </a:p>
      </dgm:t>
    </dgm:pt>
    <dgm:pt modelId="{31547529-7E55-409F-97F2-DB77E6A598E4}" type="sibTrans" cxnId="{628E2E08-D528-4F33-85C9-46BB2BB6DB88}">
      <dgm:prSet/>
      <dgm:spPr/>
      <dgm:t>
        <a:bodyPr/>
        <a:lstStyle/>
        <a:p>
          <a:endParaRPr lang="en-US"/>
        </a:p>
      </dgm:t>
    </dgm:pt>
    <dgm:pt modelId="{5B977F18-5CC2-EC40-ABAB-F769A286A540}" type="pres">
      <dgm:prSet presAssocID="{C8FEDC59-C088-4519-9B76-3D05FE8C3B66}" presName="Name0" presStyleCnt="0">
        <dgm:presLayoutVars>
          <dgm:dir/>
          <dgm:animLvl val="lvl"/>
          <dgm:resizeHandles val="exact"/>
        </dgm:presLayoutVars>
      </dgm:prSet>
      <dgm:spPr/>
    </dgm:pt>
    <dgm:pt modelId="{8898EA88-B585-8D46-89B7-9718DE9E8FE7}" type="pres">
      <dgm:prSet presAssocID="{5F8B8CFB-C1F8-440B-BBD0-BD7EA8D32BEA}" presName="linNode" presStyleCnt="0"/>
      <dgm:spPr/>
    </dgm:pt>
    <dgm:pt modelId="{2E13EC65-7DE5-6D42-8599-4E22A5CC9154}" type="pres">
      <dgm:prSet presAssocID="{5F8B8CFB-C1F8-440B-BBD0-BD7EA8D32BE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8CD3D59-FF55-A643-A164-5A18D4961150}" type="pres">
      <dgm:prSet presAssocID="{5F8B8CFB-C1F8-440B-BBD0-BD7EA8D32BEA}" presName="descendantText" presStyleLbl="alignAccFollowNode1" presStyleIdx="0" presStyleCnt="3">
        <dgm:presLayoutVars>
          <dgm:bulletEnabled val="1"/>
        </dgm:presLayoutVars>
      </dgm:prSet>
      <dgm:spPr/>
    </dgm:pt>
    <dgm:pt modelId="{4C07C287-0C49-3341-9C20-28CE2503C2EB}" type="pres">
      <dgm:prSet presAssocID="{E1F5CF24-758C-4287-82F8-AAE954CD72E8}" presName="sp" presStyleCnt="0"/>
      <dgm:spPr/>
    </dgm:pt>
    <dgm:pt modelId="{EE3625DD-8A3D-7146-9EA5-0CA4C6CCFE26}" type="pres">
      <dgm:prSet presAssocID="{4B5214FC-98B6-4B19-89E2-2836414DE295}" presName="linNode" presStyleCnt="0"/>
      <dgm:spPr/>
    </dgm:pt>
    <dgm:pt modelId="{F441F166-58B0-8848-ADAF-6294AF6D474E}" type="pres">
      <dgm:prSet presAssocID="{4B5214FC-98B6-4B19-89E2-2836414DE29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506DF07-8EA0-9E4B-9777-69CE64333C61}" type="pres">
      <dgm:prSet presAssocID="{4B5214FC-98B6-4B19-89E2-2836414DE295}" presName="descendantText" presStyleLbl="alignAccFollowNode1" presStyleIdx="1" presStyleCnt="3">
        <dgm:presLayoutVars>
          <dgm:bulletEnabled val="1"/>
        </dgm:presLayoutVars>
      </dgm:prSet>
      <dgm:spPr/>
    </dgm:pt>
    <dgm:pt modelId="{58DD7808-3A45-6C4A-99B1-79B0966D3A80}" type="pres">
      <dgm:prSet presAssocID="{A67D1F2F-A7D4-465D-83D2-20E9171A75F0}" presName="sp" presStyleCnt="0"/>
      <dgm:spPr/>
    </dgm:pt>
    <dgm:pt modelId="{24BE92DB-9E4B-5449-BD28-515FEC4A635B}" type="pres">
      <dgm:prSet presAssocID="{9E5E9EE9-6C0E-4913-997F-151E7E215BC5}" presName="linNode" presStyleCnt="0"/>
      <dgm:spPr/>
    </dgm:pt>
    <dgm:pt modelId="{D95D4536-BB99-C140-BF51-585E6E0DDCBA}" type="pres">
      <dgm:prSet presAssocID="{9E5E9EE9-6C0E-4913-997F-151E7E215BC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9082283-0B61-0149-BF10-004948C40EDA}" type="pres">
      <dgm:prSet presAssocID="{9E5E9EE9-6C0E-4913-997F-151E7E215BC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28E2E08-D528-4F33-85C9-46BB2BB6DB88}" srcId="{9E5E9EE9-6C0E-4913-997F-151E7E215BC5}" destId="{812065AA-4071-4FBF-93AF-2D5B30893FAC}" srcOrd="1" destOrd="0" parTransId="{890DE6C8-9C6B-4E7C-B94A-6A7F9D1AC7A3}" sibTransId="{31547529-7E55-409F-97F2-DB77E6A598E4}"/>
    <dgm:cxn modelId="{3E212A22-2EC6-4B8B-85FE-EB2DF0A9BFC4}" srcId="{9E5E9EE9-6C0E-4913-997F-151E7E215BC5}" destId="{70021C9B-434C-4654-A739-B983BC0FA706}" srcOrd="0" destOrd="0" parTransId="{F417B581-C55B-4E7C-8DE7-D51758CBD700}" sibTransId="{18C8443F-49D6-48BA-B00D-1B4893ECE9CF}"/>
    <dgm:cxn modelId="{8397BF27-8655-AF4D-9FFB-1FF5A7B0BBB4}" type="presOf" srcId="{5F8B8CFB-C1F8-440B-BBD0-BD7EA8D32BEA}" destId="{2E13EC65-7DE5-6D42-8599-4E22A5CC9154}" srcOrd="0" destOrd="0" presId="urn:microsoft.com/office/officeart/2005/8/layout/vList5"/>
    <dgm:cxn modelId="{F294AC3B-1C2D-5447-A837-41F0E485B6E1}" type="presOf" srcId="{812065AA-4071-4FBF-93AF-2D5B30893FAC}" destId="{49082283-0B61-0149-BF10-004948C40EDA}" srcOrd="0" destOrd="1" presId="urn:microsoft.com/office/officeart/2005/8/layout/vList5"/>
    <dgm:cxn modelId="{E1D11E44-4906-4BF7-BB58-ACB402E26B19}" srcId="{5F8B8CFB-C1F8-440B-BBD0-BD7EA8D32BEA}" destId="{CFBB2EF7-F83E-44CA-8ED9-A38F15A196C3}" srcOrd="0" destOrd="0" parTransId="{0AC3B42A-AA7F-4E43-B9F7-E4AD7D36CE6B}" sibTransId="{DB513F25-CF0A-4F62-9738-DE229BC5063B}"/>
    <dgm:cxn modelId="{8C477F69-D526-7548-BD74-C57BEE5D7350}" type="presOf" srcId="{70021C9B-434C-4654-A739-B983BC0FA706}" destId="{49082283-0B61-0149-BF10-004948C40EDA}" srcOrd="0" destOrd="0" presId="urn:microsoft.com/office/officeart/2005/8/layout/vList5"/>
    <dgm:cxn modelId="{EB0B8569-D643-4071-8A41-596DAAB85E16}" srcId="{5F8B8CFB-C1F8-440B-BBD0-BD7EA8D32BEA}" destId="{827CFA0A-9DF6-43D8-BB5E-6E4CD5F38158}" srcOrd="1" destOrd="0" parTransId="{FBC1CEF5-2649-49B3-80A6-A6FE2E689576}" sibTransId="{2DC19036-3B21-4F33-8CEB-C6117C336033}"/>
    <dgm:cxn modelId="{0FCD2A79-54DC-4CC6-879A-6EC1192204A8}" srcId="{C8FEDC59-C088-4519-9B76-3D05FE8C3B66}" destId="{5F8B8CFB-C1F8-440B-BBD0-BD7EA8D32BEA}" srcOrd="0" destOrd="0" parTransId="{D48B8BFB-F19B-4901-ADFE-916546D16032}" sibTransId="{E1F5CF24-758C-4287-82F8-AAE954CD72E8}"/>
    <dgm:cxn modelId="{22A1217B-1E82-4F32-BE43-7E30200F8987}" srcId="{4B5214FC-98B6-4B19-89E2-2836414DE295}" destId="{79179C64-7EE3-4BB9-BE38-62299A18790F}" srcOrd="0" destOrd="0" parTransId="{054E994F-3569-4EB1-9F8A-C1E576D84CF0}" sibTransId="{D181E69E-2A40-40A3-B64A-2EFDF299A100}"/>
    <dgm:cxn modelId="{F6D9F68A-65A3-4A64-8F4B-619C734D9370}" srcId="{C8FEDC59-C088-4519-9B76-3D05FE8C3B66}" destId="{4B5214FC-98B6-4B19-89E2-2836414DE295}" srcOrd="1" destOrd="0" parTransId="{4A765C4B-9427-436C-AC4C-626EF419896D}" sibTransId="{A67D1F2F-A7D4-465D-83D2-20E9171A75F0}"/>
    <dgm:cxn modelId="{2CF6459A-A409-784A-AE45-428DB8479094}" type="presOf" srcId="{4B5214FC-98B6-4B19-89E2-2836414DE295}" destId="{F441F166-58B0-8848-ADAF-6294AF6D474E}" srcOrd="0" destOrd="0" presId="urn:microsoft.com/office/officeart/2005/8/layout/vList5"/>
    <dgm:cxn modelId="{C382A49C-CF45-2142-B74E-238AD9DBF36A}" type="presOf" srcId="{CFBB2EF7-F83E-44CA-8ED9-A38F15A196C3}" destId="{78CD3D59-FF55-A643-A164-5A18D4961150}" srcOrd="0" destOrd="0" presId="urn:microsoft.com/office/officeart/2005/8/layout/vList5"/>
    <dgm:cxn modelId="{26EF3EA0-165C-C549-AEAA-D7380FCE86EC}" type="presOf" srcId="{827CFA0A-9DF6-43D8-BB5E-6E4CD5F38158}" destId="{78CD3D59-FF55-A643-A164-5A18D4961150}" srcOrd="0" destOrd="1" presId="urn:microsoft.com/office/officeart/2005/8/layout/vList5"/>
    <dgm:cxn modelId="{AC215CA7-99C9-5346-8E85-D37DF752827D}" type="presOf" srcId="{79179C64-7EE3-4BB9-BE38-62299A18790F}" destId="{C506DF07-8EA0-9E4B-9777-69CE64333C61}" srcOrd="0" destOrd="0" presId="urn:microsoft.com/office/officeart/2005/8/layout/vList5"/>
    <dgm:cxn modelId="{F9E262C8-BF3B-498F-A844-8772712488C9}" srcId="{C8FEDC59-C088-4519-9B76-3D05FE8C3B66}" destId="{9E5E9EE9-6C0E-4913-997F-151E7E215BC5}" srcOrd="2" destOrd="0" parTransId="{541BE2DC-79E0-40BE-B1BD-BADF33C142D4}" sibTransId="{B34E5D70-6976-4A68-B6EC-A94B30076565}"/>
    <dgm:cxn modelId="{F3BF42EA-904C-AB4C-9ADE-A98E5034957C}" type="presOf" srcId="{C8FEDC59-C088-4519-9B76-3D05FE8C3B66}" destId="{5B977F18-5CC2-EC40-ABAB-F769A286A540}" srcOrd="0" destOrd="0" presId="urn:microsoft.com/office/officeart/2005/8/layout/vList5"/>
    <dgm:cxn modelId="{000CD7ED-4388-E140-AC73-CC8AB8F53A17}" type="presOf" srcId="{9E5E9EE9-6C0E-4913-997F-151E7E215BC5}" destId="{D95D4536-BB99-C140-BF51-585E6E0DDCBA}" srcOrd="0" destOrd="0" presId="urn:microsoft.com/office/officeart/2005/8/layout/vList5"/>
    <dgm:cxn modelId="{CF48D683-C7FF-3547-A6DC-F46DFF470BDD}" type="presParOf" srcId="{5B977F18-5CC2-EC40-ABAB-F769A286A540}" destId="{8898EA88-B585-8D46-89B7-9718DE9E8FE7}" srcOrd="0" destOrd="0" presId="urn:microsoft.com/office/officeart/2005/8/layout/vList5"/>
    <dgm:cxn modelId="{A5EA3BAF-4B55-234D-9583-A43A0326F1B7}" type="presParOf" srcId="{8898EA88-B585-8D46-89B7-9718DE9E8FE7}" destId="{2E13EC65-7DE5-6D42-8599-4E22A5CC9154}" srcOrd="0" destOrd="0" presId="urn:microsoft.com/office/officeart/2005/8/layout/vList5"/>
    <dgm:cxn modelId="{11CFC563-45CE-4D49-B4B4-7C1812B9BCCE}" type="presParOf" srcId="{8898EA88-B585-8D46-89B7-9718DE9E8FE7}" destId="{78CD3D59-FF55-A643-A164-5A18D4961150}" srcOrd="1" destOrd="0" presId="urn:microsoft.com/office/officeart/2005/8/layout/vList5"/>
    <dgm:cxn modelId="{57A7B7CE-3E0C-3242-ABEB-43802609E9BE}" type="presParOf" srcId="{5B977F18-5CC2-EC40-ABAB-F769A286A540}" destId="{4C07C287-0C49-3341-9C20-28CE2503C2EB}" srcOrd="1" destOrd="0" presId="urn:microsoft.com/office/officeart/2005/8/layout/vList5"/>
    <dgm:cxn modelId="{EBD44513-D261-0B40-B6BF-2A6C42DEE83D}" type="presParOf" srcId="{5B977F18-5CC2-EC40-ABAB-F769A286A540}" destId="{EE3625DD-8A3D-7146-9EA5-0CA4C6CCFE26}" srcOrd="2" destOrd="0" presId="urn:microsoft.com/office/officeart/2005/8/layout/vList5"/>
    <dgm:cxn modelId="{A9EA7072-4DF5-304F-B2BB-B4E057EDEBFF}" type="presParOf" srcId="{EE3625DD-8A3D-7146-9EA5-0CA4C6CCFE26}" destId="{F441F166-58B0-8848-ADAF-6294AF6D474E}" srcOrd="0" destOrd="0" presId="urn:microsoft.com/office/officeart/2005/8/layout/vList5"/>
    <dgm:cxn modelId="{CA189B70-CFCB-FD4C-A87F-AE7777C9E889}" type="presParOf" srcId="{EE3625DD-8A3D-7146-9EA5-0CA4C6CCFE26}" destId="{C506DF07-8EA0-9E4B-9777-69CE64333C61}" srcOrd="1" destOrd="0" presId="urn:microsoft.com/office/officeart/2005/8/layout/vList5"/>
    <dgm:cxn modelId="{0B0223E7-9877-BB40-A32B-BAFF1082AEDC}" type="presParOf" srcId="{5B977F18-5CC2-EC40-ABAB-F769A286A540}" destId="{58DD7808-3A45-6C4A-99B1-79B0966D3A80}" srcOrd="3" destOrd="0" presId="urn:microsoft.com/office/officeart/2005/8/layout/vList5"/>
    <dgm:cxn modelId="{567FC10B-8BD6-F249-80CD-B8A5035C9D91}" type="presParOf" srcId="{5B977F18-5CC2-EC40-ABAB-F769A286A540}" destId="{24BE92DB-9E4B-5449-BD28-515FEC4A635B}" srcOrd="4" destOrd="0" presId="urn:microsoft.com/office/officeart/2005/8/layout/vList5"/>
    <dgm:cxn modelId="{4CD699B8-5C01-D645-8AFA-84448357DB1A}" type="presParOf" srcId="{24BE92DB-9E4B-5449-BD28-515FEC4A635B}" destId="{D95D4536-BB99-C140-BF51-585E6E0DDCBA}" srcOrd="0" destOrd="0" presId="urn:microsoft.com/office/officeart/2005/8/layout/vList5"/>
    <dgm:cxn modelId="{D6A362D9-6DE5-B84A-8F0B-E75BD75B558D}" type="presParOf" srcId="{24BE92DB-9E4B-5449-BD28-515FEC4A635B}" destId="{49082283-0B61-0149-BF10-004948C40E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A2060F-0264-454C-A8DB-517530012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65F9DE7-8015-482A-9333-646AEA4C8815}">
      <dgm:prSet/>
      <dgm:spPr/>
      <dgm:t>
        <a:bodyPr/>
        <a:lstStyle/>
        <a:p>
          <a:r>
            <a:rPr lang="en-US" dirty="0"/>
            <a:t>Formatting</a:t>
          </a:r>
        </a:p>
      </dgm:t>
    </dgm:pt>
    <dgm:pt modelId="{A2E986E8-1351-458D-9E7C-22D1FC8683F7}" type="parTrans" cxnId="{69F078B4-9452-4E92-BABE-5A5C440A01DA}">
      <dgm:prSet/>
      <dgm:spPr/>
      <dgm:t>
        <a:bodyPr/>
        <a:lstStyle/>
        <a:p>
          <a:endParaRPr lang="en-US"/>
        </a:p>
      </dgm:t>
    </dgm:pt>
    <dgm:pt modelId="{A0958075-8937-49BA-A262-3B4FA761A219}" type="sibTrans" cxnId="{69F078B4-9452-4E92-BABE-5A5C440A01DA}">
      <dgm:prSet/>
      <dgm:spPr/>
      <dgm:t>
        <a:bodyPr/>
        <a:lstStyle/>
        <a:p>
          <a:endParaRPr lang="en-US"/>
        </a:p>
      </dgm:t>
    </dgm:pt>
    <dgm:pt modelId="{8332A9BE-E9BA-4582-AC6E-1199BCD86859}">
      <dgm:prSet/>
      <dgm:spPr/>
      <dgm:t>
        <a:bodyPr/>
        <a:lstStyle/>
        <a:p>
          <a:r>
            <a:rPr lang="en-US" dirty="0" err="1"/>
            <a:t>Hyperspecific</a:t>
          </a:r>
          <a:r>
            <a:rPr lang="en-US" dirty="0"/>
            <a:t> meaning</a:t>
          </a:r>
        </a:p>
      </dgm:t>
    </dgm:pt>
    <dgm:pt modelId="{C8C3708C-E739-4DC4-A180-ADA0FD4F8584}" type="parTrans" cxnId="{C5FC0E39-FAB6-4F89-B75A-4D46F4E9EB9B}">
      <dgm:prSet/>
      <dgm:spPr/>
      <dgm:t>
        <a:bodyPr/>
        <a:lstStyle/>
        <a:p>
          <a:endParaRPr lang="en-US"/>
        </a:p>
      </dgm:t>
    </dgm:pt>
    <dgm:pt modelId="{FB1A1722-5279-454D-9CEA-E1DD62FFB63A}" type="sibTrans" cxnId="{C5FC0E39-FAB6-4F89-B75A-4D46F4E9EB9B}">
      <dgm:prSet/>
      <dgm:spPr/>
      <dgm:t>
        <a:bodyPr/>
        <a:lstStyle/>
        <a:p>
          <a:endParaRPr lang="en-US"/>
        </a:p>
      </dgm:t>
    </dgm:pt>
    <dgm:pt modelId="{DBBC46B1-D740-4618-AD18-FF63A63F4C66}">
      <dgm:prSet/>
      <dgm:spPr/>
      <dgm:t>
        <a:bodyPr/>
        <a:lstStyle/>
        <a:p>
          <a:r>
            <a:rPr lang="en-US" dirty="0"/>
            <a:t>Reduced meme half-life </a:t>
          </a:r>
        </a:p>
      </dgm:t>
    </dgm:pt>
    <dgm:pt modelId="{4A413EE1-4EBF-4904-8FC4-B6C4B74F6D1C}" type="parTrans" cxnId="{14961EE7-EC7B-4943-A859-EBEAF59DA5EA}">
      <dgm:prSet/>
      <dgm:spPr/>
      <dgm:t>
        <a:bodyPr/>
        <a:lstStyle/>
        <a:p>
          <a:endParaRPr lang="en-US"/>
        </a:p>
      </dgm:t>
    </dgm:pt>
    <dgm:pt modelId="{05BB20BB-7FBA-4E35-BB5A-4B8BA3C90ADD}" type="sibTrans" cxnId="{14961EE7-EC7B-4943-A859-EBEAF59DA5EA}">
      <dgm:prSet/>
      <dgm:spPr/>
      <dgm:t>
        <a:bodyPr/>
        <a:lstStyle/>
        <a:p>
          <a:endParaRPr lang="en-US"/>
        </a:p>
      </dgm:t>
    </dgm:pt>
    <dgm:pt modelId="{5705CC1E-6524-4613-B9E0-D4679FA51B08}" type="pres">
      <dgm:prSet presAssocID="{FEA2060F-0264-454C-A8DB-517530012FD5}" presName="root" presStyleCnt="0">
        <dgm:presLayoutVars>
          <dgm:dir/>
          <dgm:resizeHandles val="exact"/>
        </dgm:presLayoutVars>
      </dgm:prSet>
      <dgm:spPr/>
    </dgm:pt>
    <dgm:pt modelId="{F1D499E2-17BA-4191-8041-BB1BFA7C235C}" type="pres">
      <dgm:prSet presAssocID="{065F9DE7-8015-482A-9333-646AEA4C8815}" presName="compNode" presStyleCnt="0"/>
      <dgm:spPr/>
    </dgm:pt>
    <dgm:pt modelId="{B45B1BDF-B47C-4A14-AC70-368913B69BCC}" type="pres">
      <dgm:prSet presAssocID="{065F9DE7-8015-482A-9333-646AEA4C8815}" presName="bgRect" presStyleLbl="bgShp" presStyleIdx="0" presStyleCnt="3"/>
      <dgm:spPr/>
    </dgm:pt>
    <dgm:pt modelId="{312085C8-AD1B-4C66-89CA-1DEAE30DDD24}" type="pres">
      <dgm:prSet presAssocID="{065F9DE7-8015-482A-9333-646AEA4C881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11698530-67FC-48BD-A4F3-7215210A1FC1}" type="pres">
      <dgm:prSet presAssocID="{065F9DE7-8015-482A-9333-646AEA4C8815}" presName="spaceRect" presStyleCnt="0"/>
      <dgm:spPr/>
    </dgm:pt>
    <dgm:pt modelId="{831E7A9C-B968-42B0-B0D8-83D07D617560}" type="pres">
      <dgm:prSet presAssocID="{065F9DE7-8015-482A-9333-646AEA4C8815}" presName="parTx" presStyleLbl="revTx" presStyleIdx="0" presStyleCnt="3">
        <dgm:presLayoutVars>
          <dgm:chMax val="0"/>
          <dgm:chPref val="0"/>
        </dgm:presLayoutVars>
      </dgm:prSet>
      <dgm:spPr/>
    </dgm:pt>
    <dgm:pt modelId="{BED030D6-70A0-4580-B60C-8699AB744CF8}" type="pres">
      <dgm:prSet presAssocID="{A0958075-8937-49BA-A262-3B4FA761A219}" presName="sibTrans" presStyleCnt="0"/>
      <dgm:spPr/>
    </dgm:pt>
    <dgm:pt modelId="{2C221160-3735-4E5D-8D79-187F993819EA}" type="pres">
      <dgm:prSet presAssocID="{8332A9BE-E9BA-4582-AC6E-1199BCD86859}" presName="compNode" presStyleCnt="0"/>
      <dgm:spPr/>
    </dgm:pt>
    <dgm:pt modelId="{3255292F-8859-4899-845A-663DFEC82CDF}" type="pres">
      <dgm:prSet presAssocID="{8332A9BE-E9BA-4582-AC6E-1199BCD86859}" presName="bgRect" presStyleLbl="bgShp" presStyleIdx="1" presStyleCnt="3"/>
      <dgm:spPr/>
    </dgm:pt>
    <dgm:pt modelId="{A27F0EEE-9848-405C-B6A3-59D7AD255EE4}" type="pres">
      <dgm:prSet presAssocID="{8332A9BE-E9BA-4582-AC6E-1199BCD868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6CEC97D0-35C5-4F82-9D10-19CE5BCCA4FE}" type="pres">
      <dgm:prSet presAssocID="{8332A9BE-E9BA-4582-AC6E-1199BCD86859}" presName="spaceRect" presStyleCnt="0"/>
      <dgm:spPr/>
    </dgm:pt>
    <dgm:pt modelId="{1C2D51B9-1F56-4F83-A4EB-396869EDC34B}" type="pres">
      <dgm:prSet presAssocID="{8332A9BE-E9BA-4582-AC6E-1199BCD86859}" presName="parTx" presStyleLbl="revTx" presStyleIdx="1" presStyleCnt="3">
        <dgm:presLayoutVars>
          <dgm:chMax val="0"/>
          <dgm:chPref val="0"/>
        </dgm:presLayoutVars>
      </dgm:prSet>
      <dgm:spPr/>
    </dgm:pt>
    <dgm:pt modelId="{B31F29DD-64CF-48BA-9C5B-DCA4BDC5D93E}" type="pres">
      <dgm:prSet presAssocID="{FB1A1722-5279-454D-9CEA-E1DD62FFB63A}" presName="sibTrans" presStyleCnt="0"/>
      <dgm:spPr/>
    </dgm:pt>
    <dgm:pt modelId="{7A017109-CA79-4D6C-88CF-58075FF74583}" type="pres">
      <dgm:prSet presAssocID="{DBBC46B1-D740-4618-AD18-FF63A63F4C66}" presName="compNode" presStyleCnt="0"/>
      <dgm:spPr/>
    </dgm:pt>
    <dgm:pt modelId="{30EFC780-C791-4466-8477-72853FD4D155}" type="pres">
      <dgm:prSet presAssocID="{DBBC46B1-D740-4618-AD18-FF63A63F4C66}" presName="bgRect" presStyleLbl="bgShp" presStyleIdx="2" presStyleCnt="3"/>
      <dgm:spPr/>
    </dgm:pt>
    <dgm:pt modelId="{AF670370-E800-4649-8A03-40275A64DFD0}" type="pres">
      <dgm:prSet presAssocID="{DBBC46B1-D740-4618-AD18-FF63A63F4C6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25309687-C7A9-4386-AFD4-EC2A9CE7381A}" type="pres">
      <dgm:prSet presAssocID="{DBBC46B1-D740-4618-AD18-FF63A63F4C66}" presName="spaceRect" presStyleCnt="0"/>
      <dgm:spPr/>
    </dgm:pt>
    <dgm:pt modelId="{1570314D-7B1F-43F0-B454-16490AA81D96}" type="pres">
      <dgm:prSet presAssocID="{DBBC46B1-D740-4618-AD18-FF63A63F4C6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DF49909-0322-4D33-A2C3-B1B1788F7C57}" type="presOf" srcId="{DBBC46B1-D740-4618-AD18-FF63A63F4C66}" destId="{1570314D-7B1F-43F0-B454-16490AA81D96}" srcOrd="0" destOrd="0" presId="urn:microsoft.com/office/officeart/2018/2/layout/IconVerticalSolidList"/>
    <dgm:cxn modelId="{F423DE20-FD5D-44AF-9455-2A6618608EBD}" type="presOf" srcId="{8332A9BE-E9BA-4582-AC6E-1199BCD86859}" destId="{1C2D51B9-1F56-4F83-A4EB-396869EDC34B}" srcOrd="0" destOrd="0" presId="urn:microsoft.com/office/officeart/2018/2/layout/IconVerticalSolidList"/>
    <dgm:cxn modelId="{A13E152A-0F1E-4725-8C7D-830BF5F3C4B8}" type="presOf" srcId="{FEA2060F-0264-454C-A8DB-517530012FD5}" destId="{5705CC1E-6524-4613-B9E0-D4679FA51B08}" srcOrd="0" destOrd="0" presId="urn:microsoft.com/office/officeart/2018/2/layout/IconVerticalSolidList"/>
    <dgm:cxn modelId="{C5FC0E39-FAB6-4F89-B75A-4D46F4E9EB9B}" srcId="{FEA2060F-0264-454C-A8DB-517530012FD5}" destId="{8332A9BE-E9BA-4582-AC6E-1199BCD86859}" srcOrd="1" destOrd="0" parTransId="{C8C3708C-E739-4DC4-A180-ADA0FD4F8584}" sibTransId="{FB1A1722-5279-454D-9CEA-E1DD62FFB63A}"/>
    <dgm:cxn modelId="{69F078B4-9452-4E92-BABE-5A5C440A01DA}" srcId="{FEA2060F-0264-454C-A8DB-517530012FD5}" destId="{065F9DE7-8015-482A-9333-646AEA4C8815}" srcOrd="0" destOrd="0" parTransId="{A2E986E8-1351-458D-9E7C-22D1FC8683F7}" sibTransId="{A0958075-8937-49BA-A262-3B4FA761A219}"/>
    <dgm:cxn modelId="{D66743D7-309F-4F4E-90E1-E2C1FCFAAF69}" type="presOf" srcId="{065F9DE7-8015-482A-9333-646AEA4C8815}" destId="{831E7A9C-B968-42B0-B0D8-83D07D617560}" srcOrd="0" destOrd="0" presId="urn:microsoft.com/office/officeart/2018/2/layout/IconVerticalSolidList"/>
    <dgm:cxn modelId="{14961EE7-EC7B-4943-A859-EBEAF59DA5EA}" srcId="{FEA2060F-0264-454C-A8DB-517530012FD5}" destId="{DBBC46B1-D740-4618-AD18-FF63A63F4C66}" srcOrd="2" destOrd="0" parTransId="{4A413EE1-4EBF-4904-8FC4-B6C4B74F6D1C}" sibTransId="{05BB20BB-7FBA-4E35-BB5A-4B8BA3C90ADD}"/>
    <dgm:cxn modelId="{5D1A9BB7-241C-4194-BC54-72A95B90B99A}" type="presParOf" srcId="{5705CC1E-6524-4613-B9E0-D4679FA51B08}" destId="{F1D499E2-17BA-4191-8041-BB1BFA7C235C}" srcOrd="0" destOrd="0" presId="urn:microsoft.com/office/officeart/2018/2/layout/IconVerticalSolidList"/>
    <dgm:cxn modelId="{76975432-54CA-4553-A0CF-7C5A20501488}" type="presParOf" srcId="{F1D499E2-17BA-4191-8041-BB1BFA7C235C}" destId="{B45B1BDF-B47C-4A14-AC70-368913B69BCC}" srcOrd="0" destOrd="0" presId="urn:microsoft.com/office/officeart/2018/2/layout/IconVerticalSolidList"/>
    <dgm:cxn modelId="{808263AC-826B-4684-891A-5F935BC9DB87}" type="presParOf" srcId="{F1D499E2-17BA-4191-8041-BB1BFA7C235C}" destId="{312085C8-AD1B-4C66-89CA-1DEAE30DDD24}" srcOrd="1" destOrd="0" presId="urn:microsoft.com/office/officeart/2018/2/layout/IconVerticalSolidList"/>
    <dgm:cxn modelId="{AE05D342-E5B7-4775-9F65-7BBDB9FFF604}" type="presParOf" srcId="{F1D499E2-17BA-4191-8041-BB1BFA7C235C}" destId="{11698530-67FC-48BD-A4F3-7215210A1FC1}" srcOrd="2" destOrd="0" presId="urn:microsoft.com/office/officeart/2018/2/layout/IconVerticalSolidList"/>
    <dgm:cxn modelId="{AF1E6EFA-3A7B-4700-8FDC-1510744F87D4}" type="presParOf" srcId="{F1D499E2-17BA-4191-8041-BB1BFA7C235C}" destId="{831E7A9C-B968-42B0-B0D8-83D07D617560}" srcOrd="3" destOrd="0" presId="urn:microsoft.com/office/officeart/2018/2/layout/IconVerticalSolidList"/>
    <dgm:cxn modelId="{C353C5F5-4602-47B3-921A-732DA74CE6F4}" type="presParOf" srcId="{5705CC1E-6524-4613-B9E0-D4679FA51B08}" destId="{BED030D6-70A0-4580-B60C-8699AB744CF8}" srcOrd="1" destOrd="0" presId="urn:microsoft.com/office/officeart/2018/2/layout/IconVerticalSolidList"/>
    <dgm:cxn modelId="{762E7C36-23F9-4C25-BDED-6E1196812A2A}" type="presParOf" srcId="{5705CC1E-6524-4613-B9E0-D4679FA51B08}" destId="{2C221160-3735-4E5D-8D79-187F993819EA}" srcOrd="2" destOrd="0" presId="urn:microsoft.com/office/officeart/2018/2/layout/IconVerticalSolidList"/>
    <dgm:cxn modelId="{C634A5E4-7DA9-4667-8FA5-A90C821E9670}" type="presParOf" srcId="{2C221160-3735-4E5D-8D79-187F993819EA}" destId="{3255292F-8859-4899-845A-663DFEC82CDF}" srcOrd="0" destOrd="0" presId="urn:microsoft.com/office/officeart/2018/2/layout/IconVerticalSolidList"/>
    <dgm:cxn modelId="{67173626-9E21-4D8C-8DDD-4A96738B6222}" type="presParOf" srcId="{2C221160-3735-4E5D-8D79-187F993819EA}" destId="{A27F0EEE-9848-405C-B6A3-59D7AD255EE4}" srcOrd="1" destOrd="0" presId="urn:microsoft.com/office/officeart/2018/2/layout/IconVerticalSolidList"/>
    <dgm:cxn modelId="{3F647C16-F9D8-4003-8C3A-C60875C83A0A}" type="presParOf" srcId="{2C221160-3735-4E5D-8D79-187F993819EA}" destId="{6CEC97D0-35C5-4F82-9D10-19CE5BCCA4FE}" srcOrd="2" destOrd="0" presId="urn:microsoft.com/office/officeart/2018/2/layout/IconVerticalSolidList"/>
    <dgm:cxn modelId="{C5ACE93C-8A8A-4830-8946-895FC9567B9C}" type="presParOf" srcId="{2C221160-3735-4E5D-8D79-187F993819EA}" destId="{1C2D51B9-1F56-4F83-A4EB-396869EDC34B}" srcOrd="3" destOrd="0" presId="urn:microsoft.com/office/officeart/2018/2/layout/IconVerticalSolidList"/>
    <dgm:cxn modelId="{3A10F839-6408-4798-8DA0-4FCEC4E67E54}" type="presParOf" srcId="{5705CC1E-6524-4613-B9E0-D4679FA51B08}" destId="{B31F29DD-64CF-48BA-9C5B-DCA4BDC5D93E}" srcOrd="3" destOrd="0" presId="urn:microsoft.com/office/officeart/2018/2/layout/IconVerticalSolidList"/>
    <dgm:cxn modelId="{3A4D84FB-AEC9-4855-AF09-FDAF45771314}" type="presParOf" srcId="{5705CC1E-6524-4613-B9E0-D4679FA51B08}" destId="{7A017109-CA79-4D6C-88CF-58075FF74583}" srcOrd="4" destOrd="0" presId="urn:microsoft.com/office/officeart/2018/2/layout/IconVerticalSolidList"/>
    <dgm:cxn modelId="{A677F80F-876B-4883-8033-33C4D0717727}" type="presParOf" srcId="{7A017109-CA79-4D6C-88CF-58075FF74583}" destId="{30EFC780-C791-4466-8477-72853FD4D155}" srcOrd="0" destOrd="0" presId="urn:microsoft.com/office/officeart/2018/2/layout/IconVerticalSolidList"/>
    <dgm:cxn modelId="{906FB059-5998-473B-8240-2855CD827322}" type="presParOf" srcId="{7A017109-CA79-4D6C-88CF-58075FF74583}" destId="{AF670370-E800-4649-8A03-40275A64DFD0}" srcOrd="1" destOrd="0" presId="urn:microsoft.com/office/officeart/2018/2/layout/IconVerticalSolidList"/>
    <dgm:cxn modelId="{8E327495-6462-40BA-A4C7-65B33321F0D8}" type="presParOf" srcId="{7A017109-CA79-4D6C-88CF-58075FF74583}" destId="{25309687-C7A9-4386-AFD4-EC2A9CE7381A}" srcOrd="2" destOrd="0" presId="urn:microsoft.com/office/officeart/2018/2/layout/IconVerticalSolidList"/>
    <dgm:cxn modelId="{CC6143BC-C679-4861-BE61-178366DC50D1}" type="presParOf" srcId="{7A017109-CA79-4D6C-88CF-58075FF74583}" destId="{1570314D-7B1F-43F0-B454-16490AA81D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A2060F-0264-454C-A8DB-517530012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65F9DE7-8015-482A-9333-646AEA4C88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Formatting</a:t>
          </a:r>
        </a:p>
      </dgm:t>
    </dgm:pt>
    <dgm:pt modelId="{A2E986E8-1351-458D-9E7C-22D1FC8683F7}" type="parTrans" cxnId="{69F078B4-9452-4E92-BABE-5A5C440A01DA}">
      <dgm:prSet/>
      <dgm:spPr/>
      <dgm:t>
        <a:bodyPr/>
        <a:lstStyle/>
        <a:p>
          <a:endParaRPr lang="en-US"/>
        </a:p>
      </dgm:t>
    </dgm:pt>
    <dgm:pt modelId="{A0958075-8937-49BA-A262-3B4FA761A219}" type="sibTrans" cxnId="{69F078B4-9452-4E92-BABE-5A5C440A01DA}">
      <dgm:prSet/>
      <dgm:spPr/>
      <dgm:t>
        <a:bodyPr/>
        <a:lstStyle/>
        <a:p>
          <a:endParaRPr lang="en-US"/>
        </a:p>
      </dgm:t>
    </dgm:pt>
    <dgm:pt modelId="{5705CC1E-6524-4613-B9E0-D4679FA51B08}" type="pres">
      <dgm:prSet presAssocID="{FEA2060F-0264-454C-A8DB-517530012FD5}" presName="root" presStyleCnt="0">
        <dgm:presLayoutVars>
          <dgm:dir/>
          <dgm:resizeHandles val="exact"/>
        </dgm:presLayoutVars>
      </dgm:prSet>
      <dgm:spPr/>
    </dgm:pt>
    <dgm:pt modelId="{F1D499E2-17BA-4191-8041-BB1BFA7C235C}" type="pres">
      <dgm:prSet presAssocID="{065F9DE7-8015-482A-9333-646AEA4C8815}" presName="compNode" presStyleCnt="0"/>
      <dgm:spPr/>
    </dgm:pt>
    <dgm:pt modelId="{B45B1BDF-B47C-4A14-AC70-368913B69BCC}" type="pres">
      <dgm:prSet presAssocID="{065F9DE7-8015-482A-9333-646AEA4C8815}" presName="bgRect" presStyleLbl="bgShp" presStyleIdx="0" presStyleCnt="1" custLinFactY="-18221" custLinFactNeighborX="-168" custLinFactNeighborY="-100000"/>
      <dgm:spPr/>
    </dgm:pt>
    <dgm:pt modelId="{312085C8-AD1B-4C66-89CA-1DEAE30DDD24}" type="pres">
      <dgm:prSet presAssocID="{065F9DE7-8015-482A-9333-646AEA4C8815}" presName="iconRect" presStyleLbl="node1" presStyleIdx="0" presStyleCnt="1" custLinFactY="-100000" custLinFactNeighborX="-14161" custLinFactNeighborY="-10688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11698530-67FC-48BD-A4F3-7215210A1FC1}" type="pres">
      <dgm:prSet presAssocID="{065F9DE7-8015-482A-9333-646AEA4C8815}" presName="spaceRect" presStyleCnt="0"/>
      <dgm:spPr/>
    </dgm:pt>
    <dgm:pt modelId="{831E7A9C-B968-42B0-B0D8-83D07D617560}" type="pres">
      <dgm:prSet presAssocID="{065F9DE7-8015-482A-9333-646AEA4C8815}" presName="parTx" presStyleLbl="revTx" presStyleIdx="0" presStyleCnt="1" custLinFactY="-18221" custLinFactNeighborX="-1442" custLinFactNeighborY="-100000">
        <dgm:presLayoutVars>
          <dgm:chMax val="0"/>
          <dgm:chPref val="0"/>
        </dgm:presLayoutVars>
      </dgm:prSet>
      <dgm:spPr/>
    </dgm:pt>
  </dgm:ptLst>
  <dgm:cxnLst>
    <dgm:cxn modelId="{A13E152A-0F1E-4725-8C7D-830BF5F3C4B8}" type="presOf" srcId="{FEA2060F-0264-454C-A8DB-517530012FD5}" destId="{5705CC1E-6524-4613-B9E0-D4679FA51B08}" srcOrd="0" destOrd="0" presId="urn:microsoft.com/office/officeart/2018/2/layout/IconVerticalSolidList"/>
    <dgm:cxn modelId="{69F078B4-9452-4E92-BABE-5A5C440A01DA}" srcId="{FEA2060F-0264-454C-A8DB-517530012FD5}" destId="{065F9DE7-8015-482A-9333-646AEA4C8815}" srcOrd="0" destOrd="0" parTransId="{A2E986E8-1351-458D-9E7C-22D1FC8683F7}" sibTransId="{A0958075-8937-49BA-A262-3B4FA761A219}"/>
    <dgm:cxn modelId="{D66743D7-309F-4F4E-90E1-E2C1FCFAAF69}" type="presOf" srcId="{065F9DE7-8015-482A-9333-646AEA4C8815}" destId="{831E7A9C-B968-42B0-B0D8-83D07D617560}" srcOrd="0" destOrd="0" presId="urn:microsoft.com/office/officeart/2018/2/layout/IconVerticalSolidList"/>
    <dgm:cxn modelId="{5D1A9BB7-241C-4194-BC54-72A95B90B99A}" type="presParOf" srcId="{5705CC1E-6524-4613-B9E0-D4679FA51B08}" destId="{F1D499E2-17BA-4191-8041-BB1BFA7C235C}" srcOrd="0" destOrd="0" presId="urn:microsoft.com/office/officeart/2018/2/layout/IconVerticalSolidList"/>
    <dgm:cxn modelId="{76975432-54CA-4553-A0CF-7C5A20501488}" type="presParOf" srcId="{F1D499E2-17BA-4191-8041-BB1BFA7C235C}" destId="{B45B1BDF-B47C-4A14-AC70-368913B69BCC}" srcOrd="0" destOrd="0" presId="urn:microsoft.com/office/officeart/2018/2/layout/IconVerticalSolidList"/>
    <dgm:cxn modelId="{808263AC-826B-4684-891A-5F935BC9DB87}" type="presParOf" srcId="{F1D499E2-17BA-4191-8041-BB1BFA7C235C}" destId="{312085C8-AD1B-4C66-89CA-1DEAE30DDD24}" srcOrd="1" destOrd="0" presId="urn:microsoft.com/office/officeart/2018/2/layout/IconVerticalSolidList"/>
    <dgm:cxn modelId="{AE05D342-E5B7-4775-9F65-7BBDB9FFF604}" type="presParOf" srcId="{F1D499E2-17BA-4191-8041-BB1BFA7C235C}" destId="{11698530-67FC-48BD-A4F3-7215210A1FC1}" srcOrd="2" destOrd="0" presId="urn:microsoft.com/office/officeart/2018/2/layout/IconVerticalSolidList"/>
    <dgm:cxn modelId="{AF1E6EFA-3A7B-4700-8FDC-1510744F87D4}" type="presParOf" srcId="{F1D499E2-17BA-4191-8041-BB1BFA7C235C}" destId="{831E7A9C-B968-42B0-B0D8-83D07D6175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A2060F-0264-454C-A8DB-517530012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332A9BE-E9BA-4582-AC6E-1199BCD868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Hyperspecific</a:t>
          </a:r>
          <a:r>
            <a:rPr lang="en-US" dirty="0"/>
            <a:t> meaning</a:t>
          </a:r>
        </a:p>
      </dgm:t>
    </dgm:pt>
    <dgm:pt modelId="{C8C3708C-E739-4DC4-A180-ADA0FD4F8584}" type="parTrans" cxnId="{C5FC0E39-FAB6-4F89-B75A-4D46F4E9EB9B}">
      <dgm:prSet/>
      <dgm:spPr/>
      <dgm:t>
        <a:bodyPr/>
        <a:lstStyle/>
        <a:p>
          <a:endParaRPr lang="en-US"/>
        </a:p>
      </dgm:t>
    </dgm:pt>
    <dgm:pt modelId="{FB1A1722-5279-454D-9CEA-E1DD62FFB63A}" type="sibTrans" cxnId="{C5FC0E39-FAB6-4F89-B75A-4D46F4E9EB9B}">
      <dgm:prSet/>
      <dgm:spPr/>
      <dgm:t>
        <a:bodyPr/>
        <a:lstStyle/>
        <a:p>
          <a:endParaRPr lang="en-US"/>
        </a:p>
      </dgm:t>
    </dgm:pt>
    <dgm:pt modelId="{5705CC1E-6524-4613-B9E0-D4679FA51B08}" type="pres">
      <dgm:prSet presAssocID="{FEA2060F-0264-454C-A8DB-517530012FD5}" presName="root" presStyleCnt="0">
        <dgm:presLayoutVars>
          <dgm:dir/>
          <dgm:resizeHandles val="exact"/>
        </dgm:presLayoutVars>
      </dgm:prSet>
      <dgm:spPr/>
    </dgm:pt>
    <dgm:pt modelId="{2C221160-3735-4E5D-8D79-187F993819EA}" type="pres">
      <dgm:prSet presAssocID="{8332A9BE-E9BA-4582-AC6E-1199BCD86859}" presName="compNode" presStyleCnt="0"/>
      <dgm:spPr/>
    </dgm:pt>
    <dgm:pt modelId="{3255292F-8859-4899-845A-663DFEC82CDF}" type="pres">
      <dgm:prSet presAssocID="{8332A9BE-E9BA-4582-AC6E-1199BCD86859}" presName="bgRect" presStyleLbl="bgShp" presStyleIdx="0" presStyleCnt="1"/>
      <dgm:spPr/>
    </dgm:pt>
    <dgm:pt modelId="{A27F0EEE-9848-405C-B6A3-59D7AD255EE4}" type="pres">
      <dgm:prSet presAssocID="{8332A9BE-E9BA-4582-AC6E-1199BCD86859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6CEC97D0-35C5-4F82-9D10-19CE5BCCA4FE}" type="pres">
      <dgm:prSet presAssocID="{8332A9BE-E9BA-4582-AC6E-1199BCD86859}" presName="spaceRect" presStyleCnt="0"/>
      <dgm:spPr/>
    </dgm:pt>
    <dgm:pt modelId="{1C2D51B9-1F56-4F83-A4EB-396869EDC34B}" type="pres">
      <dgm:prSet presAssocID="{8332A9BE-E9BA-4582-AC6E-1199BCD86859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F423DE20-FD5D-44AF-9455-2A6618608EBD}" type="presOf" srcId="{8332A9BE-E9BA-4582-AC6E-1199BCD86859}" destId="{1C2D51B9-1F56-4F83-A4EB-396869EDC34B}" srcOrd="0" destOrd="0" presId="urn:microsoft.com/office/officeart/2018/2/layout/IconVerticalSolidList"/>
    <dgm:cxn modelId="{A13E152A-0F1E-4725-8C7D-830BF5F3C4B8}" type="presOf" srcId="{FEA2060F-0264-454C-A8DB-517530012FD5}" destId="{5705CC1E-6524-4613-B9E0-D4679FA51B08}" srcOrd="0" destOrd="0" presId="urn:microsoft.com/office/officeart/2018/2/layout/IconVerticalSolidList"/>
    <dgm:cxn modelId="{C5FC0E39-FAB6-4F89-B75A-4D46F4E9EB9B}" srcId="{FEA2060F-0264-454C-A8DB-517530012FD5}" destId="{8332A9BE-E9BA-4582-AC6E-1199BCD86859}" srcOrd="0" destOrd="0" parTransId="{C8C3708C-E739-4DC4-A180-ADA0FD4F8584}" sibTransId="{FB1A1722-5279-454D-9CEA-E1DD62FFB63A}"/>
    <dgm:cxn modelId="{762E7C36-23F9-4C25-BDED-6E1196812A2A}" type="presParOf" srcId="{5705CC1E-6524-4613-B9E0-D4679FA51B08}" destId="{2C221160-3735-4E5D-8D79-187F993819EA}" srcOrd="0" destOrd="0" presId="urn:microsoft.com/office/officeart/2018/2/layout/IconVerticalSolidList"/>
    <dgm:cxn modelId="{C634A5E4-7DA9-4667-8FA5-A90C821E9670}" type="presParOf" srcId="{2C221160-3735-4E5D-8D79-187F993819EA}" destId="{3255292F-8859-4899-845A-663DFEC82CDF}" srcOrd="0" destOrd="0" presId="urn:microsoft.com/office/officeart/2018/2/layout/IconVerticalSolidList"/>
    <dgm:cxn modelId="{67173626-9E21-4D8C-8DDD-4A96738B6222}" type="presParOf" srcId="{2C221160-3735-4E5D-8D79-187F993819EA}" destId="{A27F0EEE-9848-405C-B6A3-59D7AD255EE4}" srcOrd="1" destOrd="0" presId="urn:microsoft.com/office/officeart/2018/2/layout/IconVerticalSolidList"/>
    <dgm:cxn modelId="{3F647C16-F9D8-4003-8C3A-C60875C83A0A}" type="presParOf" srcId="{2C221160-3735-4E5D-8D79-187F993819EA}" destId="{6CEC97D0-35C5-4F82-9D10-19CE5BCCA4FE}" srcOrd="2" destOrd="0" presId="urn:microsoft.com/office/officeart/2018/2/layout/IconVerticalSolidList"/>
    <dgm:cxn modelId="{C5ACE93C-8A8A-4830-8946-895FC9567B9C}" type="presParOf" srcId="{2C221160-3735-4E5D-8D79-187F993819EA}" destId="{1C2D51B9-1F56-4F83-A4EB-396869EDC3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A2060F-0264-454C-A8DB-517530012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BC46B1-D740-4618-AD18-FF63A63F4C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Reduced meme half-life </a:t>
          </a:r>
        </a:p>
      </dgm:t>
    </dgm:pt>
    <dgm:pt modelId="{4A413EE1-4EBF-4904-8FC4-B6C4B74F6D1C}" type="parTrans" cxnId="{14961EE7-EC7B-4943-A859-EBEAF59DA5EA}">
      <dgm:prSet/>
      <dgm:spPr/>
      <dgm:t>
        <a:bodyPr/>
        <a:lstStyle/>
        <a:p>
          <a:endParaRPr lang="en-US"/>
        </a:p>
      </dgm:t>
    </dgm:pt>
    <dgm:pt modelId="{05BB20BB-7FBA-4E35-BB5A-4B8BA3C90ADD}" type="sibTrans" cxnId="{14961EE7-EC7B-4943-A859-EBEAF59DA5EA}">
      <dgm:prSet/>
      <dgm:spPr/>
      <dgm:t>
        <a:bodyPr/>
        <a:lstStyle/>
        <a:p>
          <a:endParaRPr lang="en-US"/>
        </a:p>
      </dgm:t>
    </dgm:pt>
    <dgm:pt modelId="{5705CC1E-6524-4613-B9E0-D4679FA51B08}" type="pres">
      <dgm:prSet presAssocID="{FEA2060F-0264-454C-A8DB-517530012FD5}" presName="root" presStyleCnt="0">
        <dgm:presLayoutVars>
          <dgm:dir/>
          <dgm:resizeHandles val="exact"/>
        </dgm:presLayoutVars>
      </dgm:prSet>
      <dgm:spPr/>
    </dgm:pt>
    <dgm:pt modelId="{7A017109-CA79-4D6C-88CF-58075FF74583}" type="pres">
      <dgm:prSet presAssocID="{DBBC46B1-D740-4618-AD18-FF63A63F4C66}" presName="compNode" presStyleCnt="0"/>
      <dgm:spPr/>
    </dgm:pt>
    <dgm:pt modelId="{30EFC780-C791-4466-8477-72853FD4D155}" type="pres">
      <dgm:prSet presAssocID="{DBBC46B1-D740-4618-AD18-FF63A63F4C66}" presName="bgRect" presStyleLbl="bgShp" presStyleIdx="0" presStyleCnt="1" custLinFactNeighborY="1142"/>
      <dgm:spPr/>
    </dgm:pt>
    <dgm:pt modelId="{AF670370-E800-4649-8A03-40275A64DFD0}" type="pres">
      <dgm:prSet presAssocID="{DBBC46B1-D740-4618-AD18-FF63A63F4C66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25309687-C7A9-4386-AFD4-EC2A9CE7381A}" type="pres">
      <dgm:prSet presAssocID="{DBBC46B1-D740-4618-AD18-FF63A63F4C66}" presName="spaceRect" presStyleCnt="0"/>
      <dgm:spPr/>
    </dgm:pt>
    <dgm:pt modelId="{1570314D-7B1F-43F0-B454-16490AA81D96}" type="pres">
      <dgm:prSet presAssocID="{DBBC46B1-D740-4618-AD18-FF63A63F4C66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BDF49909-0322-4D33-A2C3-B1B1788F7C57}" type="presOf" srcId="{DBBC46B1-D740-4618-AD18-FF63A63F4C66}" destId="{1570314D-7B1F-43F0-B454-16490AA81D96}" srcOrd="0" destOrd="0" presId="urn:microsoft.com/office/officeart/2018/2/layout/IconVerticalSolidList"/>
    <dgm:cxn modelId="{A13E152A-0F1E-4725-8C7D-830BF5F3C4B8}" type="presOf" srcId="{FEA2060F-0264-454C-A8DB-517530012FD5}" destId="{5705CC1E-6524-4613-B9E0-D4679FA51B08}" srcOrd="0" destOrd="0" presId="urn:microsoft.com/office/officeart/2018/2/layout/IconVerticalSolidList"/>
    <dgm:cxn modelId="{14961EE7-EC7B-4943-A859-EBEAF59DA5EA}" srcId="{FEA2060F-0264-454C-A8DB-517530012FD5}" destId="{DBBC46B1-D740-4618-AD18-FF63A63F4C66}" srcOrd="0" destOrd="0" parTransId="{4A413EE1-4EBF-4904-8FC4-B6C4B74F6D1C}" sibTransId="{05BB20BB-7FBA-4E35-BB5A-4B8BA3C90ADD}"/>
    <dgm:cxn modelId="{3A4D84FB-AEC9-4855-AF09-FDAF45771314}" type="presParOf" srcId="{5705CC1E-6524-4613-B9E0-D4679FA51B08}" destId="{7A017109-CA79-4D6C-88CF-58075FF74583}" srcOrd="0" destOrd="0" presId="urn:microsoft.com/office/officeart/2018/2/layout/IconVerticalSolidList"/>
    <dgm:cxn modelId="{A677F80F-876B-4883-8033-33C4D0717727}" type="presParOf" srcId="{7A017109-CA79-4D6C-88CF-58075FF74583}" destId="{30EFC780-C791-4466-8477-72853FD4D155}" srcOrd="0" destOrd="0" presId="urn:microsoft.com/office/officeart/2018/2/layout/IconVerticalSolidList"/>
    <dgm:cxn modelId="{906FB059-5998-473B-8240-2855CD827322}" type="presParOf" srcId="{7A017109-CA79-4D6C-88CF-58075FF74583}" destId="{AF670370-E800-4649-8A03-40275A64DFD0}" srcOrd="1" destOrd="0" presId="urn:microsoft.com/office/officeart/2018/2/layout/IconVerticalSolidList"/>
    <dgm:cxn modelId="{8E327495-6462-40BA-A4C7-65B33321F0D8}" type="presParOf" srcId="{7A017109-CA79-4D6C-88CF-58075FF74583}" destId="{25309687-C7A9-4386-AFD4-EC2A9CE7381A}" srcOrd="2" destOrd="0" presId="urn:microsoft.com/office/officeart/2018/2/layout/IconVerticalSolidList"/>
    <dgm:cxn modelId="{CC6143BC-C679-4861-BE61-178366DC50D1}" type="presParOf" srcId="{7A017109-CA79-4D6C-88CF-58075FF74583}" destId="{1570314D-7B1F-43F0-B454-16490AA81D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A2060F-0264-454C-A8DB-517530012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BC46B1-D740-4618-AD18-FF63A63F4C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Reduced meme half-life </a:t>
          </a:r>
        </a:p>
      </dgm:t>
    </dgm:pt>
    <dgm:pt modelId="{4A413EE1-4EBF-4904-8FC4-B6C4B74F6D1C}" type="parTrans" cxnId="{14961EE7-EC7B-4943-A859-EBEAF59DA5EA}">
      <dgm:prSet/>
      <dgm:spPr/>
      <dgm:t>
        <a:bodyPr/>
        <a:lstStyle/>
        <a:p>
          <a:endParaRPr lang="en-US"/>
        </a:p>
      </dgm:t>
    </dgm:pt>
    <dgm:pt modelId="{05BB20BB-7FBA-4E35-BB5A-4B8BA3C90ADD}" type="sibTrans" cxnId="{14961EE7-EC7B-4943-A859-EBEAF59DA5EA}">
      <dgm:prSet/>
      <dgm:spPr/>
      <dgm:t>
        <a:bodyPr/>
        <a:lstStyle/>
        <a:p>
          <a:endParaRPr lang="en-US"/>
        </a:p>
      </dgm:t>
    </dgm:pt>
    <dgm:pt modelId="{5705CC1E-6524-4613-B9E0-D4679FA51B08}" type="pres">
      <dgm:prSet presAssocID="{FEA2060F-0264-454C-A8DB-517530012FD5}" presName="root" presStyleCnt="0">
        <dgm:presLayoutVars>
          <dgm:dir/>
          <dgm:resizeHandles val="exact"/>
        </dgm:presLayoutVars>
      </dgm:prSet>
      <dgm:spPr/>
    </dgm:pt>
    <dgm:pt modelId="{7A017109-CA79-4D6C-88CF-58075FF74583}" type="pres">
      <dgm:prSet presAssocID="{DBBC46B1-D740-4618-AD18-FF63A63F4C66}" presName="compNode" presStyleCnt="0"/>
      <dgm:spPr/>
    </dgm:pt>
    <dgm:pt modelId="{30EFC780-C791-4466-8477-72853FD4D155}" type="pres">
      <dgm:prSet presAssocID="{DBBC46B1-D740-4618-AD18-FF63A63F4C66}" presName="bgRect" presStyleLbl="bgShp" presStyleIdx="0" presStyleCnt="1" custLinFactNeighborY="1142"/>
      <dgm:spPr/>
    </dgm:pt>
    <dgm:pt modelId="{AF670370-E800-4649-8A03-40275A64DFD0}" type="pres">
      <dgm:prSet presAssocID="{DBBC46B1-D740-4618-AD18-FF63A63F4C66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25309687-C7A9-4386-AFD4-EC2A9CE7381A}" type="pres">
      <dgm:prSet presAssocID="{DBBC46B1-D740-4618-AD18-FF63A63F4C66}" presName="spaceRect" presStyleCnt="0"/>
      <dgm:spPr/>
    </dgm:pt>
    <dgm:pt modelId="{1570314D-7B1F-43F0-B454-16490AA81D96}" type="pres">
      <dgm:prSet presAssocID="{DBBC46B1-D740-4618-AD18-FF63A63F4C66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BDF49909-0322-4D33-A2C3-B1B1788F7C57}" type="presOf" srcId="{DBBC46B1-D740-4618-AD18-FF63A63F4C66}" destId="{1570314D-7B1F-43F0-B454-16490AA81D96}" srcOrd="0" destOrd="0" presId="urn:microsoft.com/office/officeart/2018/2/layout/IconVerticalSolidList"/>
    <dgm:cxn modelId="{A13E152A-0F1E-4725-8C7D-830BF5F3C4B8}" type="presOf" srcId="{FEA2060F-0264-454C-A8DB-517530012FD5}" destId="{5705CC1E-6524-4613-B9E0-D4679FA51B08}" srcOrd="0" destOrd="0" presId="urn:microsoft.com/office/officeart/2018/2/layout/IconVerticalSolidList"/>
    <dgm:cxn modelId="{14961EE7-EC7B-4943-A859-EBEAF59DA5EA}" srcId="{FEA2060F-0264-454C-A8DB-517530012FD5}" destId="{DBBC46B1-D740-4618-AD18-FF63A63F4C66}" srcOrd="0" destOrd="0" parTransId="{4A413EE1-4EBF-4904-8FC4-B6C4B74F6D1C}" sibTransId="{05BB20BB-7FBA-4E35-BB5A-4B8BA3C90ADD}"/>
    <dgm:cxn modelId="{3A4D84FB-AEC9-4855-AF09-FDAF45771314}" type="presParOf" srcId="{5705CC1E-6524-4613-B9E0-D4679FA51B08}" destId="{7A017109-CA79-4D6C-88CF-58075FF74583}" srcOrd="0" destOrd="0" presId="urn:microsoft.com/office/officeart/2018/2/layout/IconVerticalSolidList"/>
    <dgm:cxn modelId="{A677F80F-876B-4883-8033-33C4D0717727}" type="presParOf" srcId="{7A017109-CA79-4D6C-88CF-58075FF74583}" destId="{30EFC780-C791-4466-8477-72853FD4D155}" srcOrd="0" destOrd="0" presId="urn:microsoft.com/office/officeart/2018/2/layout/IconVerticalSolidList"/>
    <dgm:cxn modelId="{906FB059-5998-473B-8240-2855CD827322}" type="presParOf" srcId="{7A017109-CA79-4D6C-88CF-58075FF74583}" destId="{AF670370-E800-4649-8A03-40275A64DFD0}" srcOrd="1" destOrd="0" presId="urn:microsoft.com/office/officeart/2018/2/layout/IconVerticalSolidList"/>
    <dgm:cxn modelId="{8E327495-6462-40BA-A4C7-65B33321F0D8}" type="presParOf" srcId="{7A017109-CA79-4D6C-88CF-58075FF74583}" destId="{25309687-C7A9-4386-AFD4-EC2A9CE7381A}" srcOrd="2" destOrd="0" presId="urn:microsoft.com/office/officeart/2018/2/layout/IconVerticalSolidList"/>
    <dgm:cxn modelId="{CC6143BC-C679-4861-BE61-178366DC50D1}" type="presParOf" srcId="{7A017109-CA79-4D6C-88CF-58075FF74583}" destId="{1570314D-7B1F-43F0-B454-16490AA81D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D3D59-FF55-A643-A164-5A18D4961150}">
      <dsp:nvSpPr>
        <dsp:cNvPr id="0" name=""/>
        <dsp:cNvSpPr/>
      </dsp:nvSpPr>
      <dsp:spPr>
        <a:xfrm rot="5400000">
          <a:off x="4850736" y="-1762923"/>
          <a:ext cx="1327314" cy="519001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forum-type sites (Usenet, reddit, 4chan)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Pre-YouTube content creator sites (</a:t>
          </a:r>
          <a:r>
            <a:rPr lang="en-US" sz="1600" kern="1200" dirty="0" err="1"/>
            <a:t>ebaumsworld</a:t>
          </a:r>
          <a:r>
            <a:rPr lang="en-US" sz="1600" kern="1200" dirty="0"/>
            <a:t>, </a:t>
          </a:r>
          <a:r>
            <a:rPr lang="en-US" sz="1600" kern="1200" dirty="0" err="1"/>
            <a:t>albinoblacksheep</a:t>
          </a:r>
          <a:r>
            <a:rPr lang="en-US" sz="1600" kern="1200" dirty="0"/>
            <a:t>)</a:t>
          </a:r>
        </a:p>
      </dsp:txBody>
      <dsp:txXfrm rot="-5400000">
        <a:off x="2919385" y="233222"/>
        <a:ext cx="5125223" cy="1197726"/>
      </dsp:txXfrm>
    </dsp:sp>
    <dsp:sp modelId="{2E13EC65-7DE5-6D42-8599-4E22A5CC9154}">
      <dsp:nvSpPr>
        <dsp:cNvPr id="0" name=""/>
        <dsp:cNvSpPr/>
      </dsp:nvSpPr>
      <dsp:spPr>
        <a:xfrm>
          <a:off x="0" y="2513"/>
          <a:ext cx="2919384" cy="16591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Early memes predominantly shared on:</a:t>
          </a:r>
        </a:p>
      </dsp:txBody>
      <dsp:txXfrm>
        <a:off x="80993" y="83506"/>
        <a:ext cx="2757398" cy="1497156"/>
      </dsp:txXfrm>
    </dsp:sp>
    <dsp:sp modelId="{C506DF07-8EA0-9E4B-9777-69CE64333C61}">
      <dsp:nvSpPr>
        <dsp:cNvPr id="0" name=""/>
        <dsp:cNvSpPr/>
      </dsp:nvSpPr>
      <dsp:spPr>
        <a:xfrm rot="5400000">
          <a:off x="4850736" y="-20823"/>
          <a:ext cx="1327314" cy="519001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Facebook, Tumblr, still some Reddit origins</a:t>
          </a:r>
        </a:p>
      </dsp:txBody>
      <dsp:txXfrm rot="-5400000">
        <a:off x="2919385" y="1975322"/>
        <a:ext cx="5125223" cy="1197726"/>
      </dsp:txXfrm>
    </dsp:sp>
    <dsp:sp modelId="{F441F166-58B0-8848-ADAF-6294AF6D474E}">
      <dsp:nvSpPr>
        <dsp:cNvPr id="0" name=""/>
        <dsp:cNvSpPr/>
      </dsp:nvSpPr>
      <dsp:spPr>
        <a:xfrm>
          <a:off x="0" y="1744614"/>
          <a:ext cx="2919384" cy="16591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Classical memes shared on personal social media sites:</a:t>
          </a:r>
        </a:p>
      </dsp:txBody>
      <dsp:txXfrm>
        <a:off x="80993" y="1825607"/>
        <a:ext cx="2757398" cy="1497156"/>
      </dsp:txXfrm>
    </dsp:sp>
    <dsp:sp modelId="{49082283-0B61-0149-BF10-004948C40EDA}">
      <dsp:nvSpPr>
        <dsp:cNvPr id="0" name=""/>
        <dsp:cNvSpPr/>
      </dsp:nvSpPr>
      <dsp:spPr>
        <a:xfrm rot="5400000">
          <a:off x="4850736" y="1721277"/>
          <a:ext cx="1327314" cy="519001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Still personal accounts </a:t>
          </a:r>
          <a:r>
            <a:rPr lang="en-US" sz="1600" kern="1200" dirty="0">
              <a:sym typeface="Wingdings" panose="05000000000000000000" pitchFamily="2" charset="2"/>
            </a:rPr>
            <a:t></a:t>
          </a:r>
          <a:r>
            <a:rPr lang="en-US" sz="1600" kern="1200" dirty="0"/>
            <a:t> text memes on Twitter, images on Instagram, </a:t>
          </a:r>
          <a:r>
            <a:rPr lang="en-US" sz="1600" kern="1200" dirty="0" err="1"/>
            <a:t>TikTok</a:t>
          </a:r>
          <a:r>
            <a:rPr lang="en-US" sz="1600" kern="1200" dirty="0"/>
            <a:t>/Vine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Rise of anonymous accounts </a:t>
          </a:r>
          <a:r>
            <a:rPr lang="en-US" sz="1600" kern="1200" dirty="0">
              <a:sym typeface="Wingdings" pitchFamily="2" charset="2"/>
            </a:rPr>
            <a:t> </a:t>
          </a:r>
          <a:r>
            <a:rPr lang="en-US" sz="1600" kern="1200" dirty="0"/>
            <a:t>meme Instagram accounts, Twitter bots, </a:t>
          </a:r>
          <a:r>
            <a:rPr lang="en-US" sz="1600" kern="1200" dirty="0" err="1"/>
            <a:t>finstagram</a:t>
          </a:r>
          <a:r>
            <a:rPr lang="en-US" sz="1600" kern="1200" dirty="0"/>
            <a:t>/</a:t>
          </a:r>
          <a:r>
            <a:rPr lang="en-US" sz="1600" kern="1200" dirty="0" err="1"/>
            <a:t>fwitter</a:t>
          </a:r>
          <a:r>
            <a:rPr lang="en-US" sz="1600" kern="1200" dirty="0"/>
            <a:t> </a:t>
          </a:r>
        </a:p>
      </dsp:txBody>
      <dsp:txXfrm rot="-5400000">
        <a:off x="2919385" y="3717422"/>
        <a:ext cx="5125223" cy="1197726"/>
      </dsp:txXfrm>
    </dsp:sp>
    <dsp:sp modelId="{D95D4536-BB99-C140-BF51-585E6E0DDCBA}">
      <dsp:nvSpPr>
        <dsp:cNvPr id="0" name=""/>
        <dsp:cNvSpPr/>
      </dsp:nvSpPr>
      <dsp:spPr>
        <a:xfrm>
          <a:off x="0" y="3486714"/>
          <a:ext cx="2919384" cy="16591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Postmodern memes come from mixed media:</a:t>
          </a:r>
        </a:p>
      </dsp:txBody>
      <dsp:txXfrm>
        <a:off x="80993" y="3567707"/>
        <a:ext cx="2757398" cy="1497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B1BDF-B47C-4A14-AC70-368913B69BCC}">
      <dsp:nvSpPr>
        <dsp:cNvPr id="0" name=""/>
        <dsp:cNvSpPr/>
      </dsp:nvSpPr>
      <dsp:spPr>
        <a:xfrm>
          <a:off x="0" y="665"/>
          <a:ext cx="6290226" cy="15561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085C8-AD1B-4C66-89CA-1DEAE30DDD24}">
      <dsp:nvSpPr>
        <dsp:cNvPr id="0" name=""/>
        <dsp:cNvSpPr/>
      </dsp:nvSpPr>
      <dsp:spPr>
        <a:xfrm>
          <a:off x="470725" y="350791"/>
          <a:ext cx="855865" cy="855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E7A9C-B968-42B0-B0D8-83D07D617560}">
      <dsp:nvSpPr>
        <dsp:cNvPr id="0" name=""/>
        <dsp:cNvSpPr/>
      </dsp:nvSpPr>
      <dsp:spPr>
        <a:xfrm>
          <a:off x="1797316" y="665"/>
          <a:ext cx="4492909" cy="1556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89" tIns="164689" rIns="164689" bIns="16468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Formatting</a:t>
          </a:r>
        </a:p>
      </dsp:txBody>
      <dsp:txXfrm>
        <a:off x="1797316" y="665"/>
        <a:ext cx="4492909" cy="1556118"/>
      </dsp:txXfrm>
    </dsp:sp>
    <dsp:sp modelId="{3255292F-8859-4899-845A-663DFEC82CDF}">
      <dsp:nvSpPr>
        <dsp:cNvPr id="0" name=""/>
        <dsp:cNvSpPr/>
      </dsp:nvSpPr>
      <dsp:spPr>
        <a:xfrm>
          <a:off x="0" y="1945813"/>
          <a:ext cx="6290226" cy="15561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F0EEE-9848-405C-B6A3-59D7AD255EE4}">
      <dsp:nvSpPr>
        <dsp:cNvPr id="0" name=""/>
        <dsp:cNvSpPr/>
      </dsp:nvSpPr>
      <dsp:spPr>
        <a:xfrm>
          <a:off x="470725" y="2295939"/>
          <a:ext cx="855865" cy="855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D51B9-1F56-4F83-A4EB-396869EDC34B}">
      <dsp:nvSpPr>
        <dsp:cNvPr id="0" name=""/>
        <dsp:cNvSpPr/>
      </dsp:nvSpPr>
      <dsp:spPr>
        <a:xfrm>
          <a:off x="1797316" y="1945813"/>
          <a:ext cx="4492909" cy="1556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89" tIns="164689" rIns="164689" bIns="16468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Hyperspecific</a:t>
          </a:r>
          <a:r>
            <a:rPr lang="en-US" sz="2500" kern="1200" dirty="0"/>
            <a:t> meaning</a:t>
          </a:r>
        </a:p>
      </dsp:txBody>
      <dsp:txXfrm>
        <a:off x="1797316" y="1945813"/>
        <a:ext cx="4492909" cy="1556118"/>
      </dsp:txXfrm>
    </dsp:sp>
    <dsp:sp modelId="{30EFC780-C791-4466-8477-72853FD4D155}">
      <dsp:nvSpPr>
        <dsp:cNvPr id="0" name=""/>
        <dsp:cNvSpPr/>
      </dsp:nvSpPr>
      <dsp:spPr>
        <a:xfrm>
          <a:off x="0" y="3890961"/>
          <a:ext cx="6290226" cy="15561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70370-E800-4649-8A03-40275A64DFD0}">
      <dsp:nvSpPr>
        <dsp:cNvPr id="0" name=""/>
        <dsp:cNvSpPr/>
      </dsp:nvSpPr>
      <dsp:spPr>
        <a:xfrm>
          <a:off x="470725" y="4241088"/>
          <a:ext cx="855865" cy="855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0314D-7B1F-43F0-B454-16490AA81D96}">
      <dsp:nvSpPr>
        <dsp:cNvPr id="0" name=""/>
        <dsp:cNvSpPr/>
      </dsp:nvSpPr>
      <dsp:spPr>
        <a:xfrm>
          <a:off x="1797316" y="3890961"/>
          <a:ext cx="4492909" cy="1556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89" tIns="164689" rIns="164689" bIns="16468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Reduced meme half-life </a:t>
          </a:r>
        </a:p>
      </dsp:txBody>
      <dsp:txXfrm>
        <a:off x="1797316" y="3890961"/>
        <a:ext cx="4492909" cy="1556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B1BDF-B47C-4A14-AC70-368913B69BCC}">
      <dsp:nvSpPr>
        <dsp:cNvPr id="0" name=""/>
        <dsp:cNvSpPr/>
      </dsp:nvSpPr>
      <dsp:spPr>
        <a:xfrm>
          <a:off x="0" y="0"/>
          <a:ext cx="6290226" cy="16343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085C8-AD1B-4C66-89CA-1DEAE30DDD24}">
      <dsp:nvSpPr>
        <dsp:cNvPr id="0" name=""/>
        <dsp:cNvSpPr/>
      </dsp:nvSpPr>
      <dsp:spPr>
        <a:xfrm>
          <a:off x="367092" y="414753"/>
          <a:ext cx="898877" cy="8988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E7A9C-B968-42B0-B0D8-83D07D617560}">
      <dsp:nvSpPr>
        <dsp:cNvPr id="0" name=""/>
        <dsp:cNvSpPr/>
      </dsp:nvSpPr>
      <dsp:spPr>
        <a:xfrm>
          <a:off x="1824158" y="0"/>
          <a:ext cx="4402582" cy="1634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66" tIns="172966" rIns="172966" bIns="17296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Formatting</a:t>
          </a:r>
        </a:p>
      </dsp:txBody>
      <dsp:txXfrm>
        <a:off x="1824158" y="0"/>
        <a:ext cx="4402582" cy="16343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5292F-8859-4899-845A-663DFEC82CDF}">
      <dsp:nvSpPr>
        <dsp:cNvPr id="0" name=""/>
        <dsp:cNvSpPr/>
      </dsp:nvSpPr>
      <dsp:spPr>
        <a:xfrm>
          <a:off x="0" y="1906710"/>
          <a:ext cx="6290226" cy="16343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F0EEE-9848-405C-B6A3-59D7AD255EE4}">
      <dsp:nvSpPr>
        <dsp:cNvPr id="0" name=""/>
        <dsp:cNvSpPr/>
      </dsp:nvSpPr>
      <dsp:spPr>
        <a:xfrm>
          <a:off x="494382" y="2274433"/>
          <a:ext cx="898877" cy="8988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D51B9-1F56-4F83-A4EB-396869EDC34B}">
      <dsp:nvSpPr>
        <dsp:cNvPr id="0" name=""/>
        <dsp:cNvSpPr/>
      </dsp:nvSpPr>
      <dsp:spPr>
        <a:xfrm>
          <a:off x="1887643" y="1906710"/>
          <a:ext cx="4402582" cy="1634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66" tIns="172966" rIns="172966" bIns="17296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Hyperspecific</a:t>
          </a:r>
          <a:r>
            <a:rPr lang="en-US" sz="2500" kern="1200" dirty="0"/>
            <a:t> meaning</a:t>
          </a:r>
        </a:p>
      </dsp:txBody>
      <dsp:txXfrm>
        <a:off x="1887643" y="1906710"/>
        <a:ext cx="4402582" cy="16343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FC780-C791-4466-8477-72853FD4D155}">
      <dsp:nvSpPr>
        <dsp:cNvPr id="0" name=""/>
        <dsp:cNvSpPr/>
      </dsp:nvSpPr>
      <dsp:spPr>
        <a:xfrm>
          <a:off x="0" y="1925374"/>
          <a:ext cx="6290226" cy="16343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70370-E800-4649-8A03-40275A64DFD0}">
      <dsp:nvSpPr>
        <dsp:cNvPr id="0" name=""/>
        <dsp:cNvSpPr/>
      </dsp:nvSpPr>
      <dsp:spPr>
        <a:xfrm>
          <a:off x="494382" y="2274433"/>
          <a:ext cx="898877" cy="8988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0314D-7B1F-43F0-B454-16490AA81D96}">
      <dsp:nvSpPr>
        <dsp:cNvPr id="0" name=""/>
        <dsp:cNvSpPr/>
      </dsp:nvSpPr>
      <dsp:spPr>
        <a:xfrm>
          <a:off x="1887643" y="1906710"/>
          <a:ext cx="4402582" cy="1634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66" tIns="172966" rIns="172966" bIns="17296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Reduced meme half-life </a:t>
          </a:r>
        </a:p>
      </dsp:txBody>
      <dsp:txXfrm>
        <a:off x="1887643" y="1906710"/>
        <a:ext cx="4402582" cy="16343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FC780-C791-4466-8477-72853FD4D155}">
      <dsp:nvSpPr>
        <dsp:cNvPr id="0" name=""/>
        <dsp:cNvSpPr/>
      </dsp:nvSpPr>
      <dsp:spPr>
        <a:xfrm>
          <a:off x="0" y="1925374"/>
          <a:ext cx="6290226" cy="16343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70370-E800-4649-8A03-40275A64DFD0}">
      <dsp:nvSpPr>
        <dsp:cNvPr id="0" name=""/>
        <dsp:cNvSpPr/>
      </dsp:nvSpPr>
      <dsp:spPr>
        <a:xfrm>
          <a:off x="494382" y="2274433"/>
          <a:ext cx="898877" cy="8988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0314D-7B1F-43F0-B454-16490AA81D96}">
      <dsp:nvSpPr>
        <dsp:cNvPr id="0" name=""/>
        <dsp:cNvSpPr/>
      </dsp:nvSpPr>
      <dsp:spPr>
        <a:xfrm>
          <a:off x="1887643" y="1906710"/>
          <a:ext cx="4402582" cy="1634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966" tIns="172966" rIns="172966" bIns="17296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Reduced meme half-life </a:t>
          </a:r>
        </a:p>
      </dsp:txBody>
      <dsp:txXfrm>
        <a:off x="1887643" y="1906710"/>
        <a:ext cx="4402582" cy="1634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34C8F-368F-0943-99DC-DB829E961768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84384-B0D6-BD4E-B923-85F0D2304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Boys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84384-B0D6-BD4E-B923-85F0D2304F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1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there was no way to save a collection of Vines you liked (as on Twitter or Tumblr)</a:t>
            </a:r>
          </a:p>
          <a:p>
            <a:pPr lvl="1"/>
            <a:r>
              <a:rPr lang="en-US" dirty="0"/>
              <a:t>Having only 7 seconds wasn’t worth the time it took to scroll to new videos or search for specific accounts didn’t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84384-B0D6-BD4E-B923-85F0D2304F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STEPPS: social currency, triggers, emotion, public, practical value,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84384-B0D6-BD4E-B923-85F0D2304FC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4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Memes have transformed our lexicon &amp; joke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84384-B0D6-BD4E-B923-85F0D2304FC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7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tiff"/><Relationship Id="rId7" Type="http://schemas.openxmlformats.org/officeDocument/2006/relationships/image" Target="../media/image41.jp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tiff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94.tiff"/><Relationship Id="rId4" Type="http://schemas.openxmlformats.org/officeDocument/2006/relationships/diagramData" Target="../diagrams/data5.xml"/><Relationship Id="rId9" Type="http://schemas.openxmlformats.org/officeDocument/2006/relationships/image" Target="../media/image93.tif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hyperlink" Target="https://www.youtube.com/watch?v=dQw4w9WgXcQ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tif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hyperlink" Target="https://www.youtube.com/watch?v=DSr-vr-a5A0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AYv6rV3NXE" TargetMode="External"/><Relationship Id="rId2" Type="http://schemas.openxmlformats.org/officeDocument/2006/relationships/hyperlink" Target="https://www.youtube.com/watch?v=g6cIYDvFS-U&amp;list=PLmRUaF2ymfueRXrWLRrf6vcyx1CO9p0n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UEqDQOjAlA" TargetMode="External"/><Relationship Id="rId5" Type="http://schemas.openxmlformats.org/officeDocument/2006/relationships/hyperlink" Target="https://www.youtube.com/watch?v=9NkkZJHova4" TargetMode="External"/><Relationship Id="rId4" Type="http://schemas.openxmlformats.org/officeDocument/2006/relationships/hyperlink" Target="https://www.youtube.com/watch?v=K0shVpvnYs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7" Type="http://schemas.openxmlformats.org/officeDocument/2006/relationships/image" Target="../media/image106.gi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gif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hilloutvic/status/1159698409542098944" TargetMode="External"/><Relationship Id="rId2" Type="http://schemas.openxmlformats.org/officeDocument/2006/relationships/hyperlink" Target="https://www.tiktok.com/@brittany_broski/video/672223460918831027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KalhanR/status/1170174482683760640?ref_src=twsrc%5Etfw%7Ctwcamp%5Etweetembed&amp;ref_url=https%3A%2F%2Fwww.buzzfeed.com%2Fajanibazile%2Fviral-tiktoks-on-twitter" TargetMode="External"/><Relationship Id="rId4" Type="http://schemas.openxmlformats.org/officeDocument/2006/relationships/hyperlink" Target="https://twitter.com/moominsmoons/status/116250056397352550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tiff"/><Relationship Id="rId4" Type="http://schemas.openxmlformats.org/officeDocument/2006/relationships/image" Target="../media/image11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T3vSZ2uXj4" TargetMode="External"/><Relationship Id="rId4" Type="http://schemas.openxmlformats.org/officeDocument/2006/relationships/image" Target="../media/image11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hyperlink" Target="https://www.youtube.com/watch?v=6WpMlwVwydo" TargetMode="External"/><Relationship Id="rId7" Type="http://schemas.openxmlformats.org/officeDocument/2006/relationships/image" Target="../media/image12.gif"/><Relationship Id="rId2" Type="http://schemas.openxmlformats.org/officeDocument/2006/relationships/hyperlink" Target="https://www.youtube.com/watch?v=-5x5OXfe9K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sidewalk&#10;&#10;Description automatically generated">
            <a:extLst>
              <a:ext uri="{FF2B5EF4-FFF2-40B4-BE49-F238E27FC236}">
                <a16:creationId xmlns:a16="http://schemas.microsoft.com/office/drawing/2014/main" id="{D4B1FEE4-1A08-144E-B0E1-12100688A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b="468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32DC7-A314-9140-916C-53A40BC2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37173"/>
            <a:ext cx="9448800" cy="2602062"/>
          </a:xfrm>
        </p:spPr>
        <p:txBody>
          <a:bodyPr>
            <a:normAutofit/>
          </a:bodyPr>
          <a:lstStyle/>
          <a:p>
            <a:r>
              <a:rPr lang="en-US"/>
              <a:t>Memes, </a:t>
            </a:r>
            <a:br>
              <a:rPr lang="en-US"/>
            </a:br>
            <a:r>
              <a:rPr lang="en-US"/>
              <a:t>postmodernism, </a:t>
            </a:r>
            <a:br>
              <a:rPr lang="en-US"/>
            </a:br>
            <a:r>
              <a:rPr lang="en-US"/>
              <a:t>and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348E2-6D24-5E48-8F97-ECD98F70A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842935"/>
            <a:ext cx="9448800" cy="1827688"/>
          </a:xfrm>
        </p:spPr>
        <p:txBody>
          <a:bodyPr>
            <a:normAutofit/>
          </a:bodyPr>
          <a:lstStyle/>
          <a:p>
            <a:r>
              <a:rPr lang="en-US" sz="2200" dirty="0" err="1"/>
              <a:t>jackie</a:t>
            </a:r>
            <a:r>
              <a:rPr lang="en-US" sz="2200" dirty="0"/>
              <a:t> champagne</a:t>
            </a:r>
          </a:p>
          <a:p>
            <a:r>
              <a:rPr lang="en-US" sz="2200" dirty="0"/>
              <a:t>27 </a:t>
            </a:r>
            <a:r>
              <a:rPr lang="en-US" sz="2200" dirty="0" err="1"/>
              <a:t>september</a:t>
            </a:r>
            <a:r>
              <a:rPr lang="en-US" sz="2200" dirty="0"/>
              <a:t> 2019</a:t>
            </a:r>
          </a:p>
          <a:p>
            <a:r>
              <a:rPr lang="en-US" sz="2200" dirty="0" err="1"/>
              <a:t>gsps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7286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985C-2C52-4D42-8B1C-57E42399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544" y="295554"/>
            <a:ext cx="8610600" cy="1293028"/>
          </a:xfrm>
        </p:spPr>
        <p:txBody>
          <a:bodyPr/>
          <a:lstStyle/>
          <a:p>
            <a:r>
              <a:rPr lang="en-US" dirty="0"/>
              <a:t>Memes as linguistic modifiers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3639BF-D23A-5F4A-B530-FF15FD101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56" y="1713227"/>
            <a:ext cx="50800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D94C3-EEAC-8643-8536-BCDDC1551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5" y="3141977"/>
            <a:ext cx="2445696" cy="3570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92343-F70C-8A4A-9D0C-92B19357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656" y="1829138"/>
            <a:ext cx="3323871" cy="2072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0CE30-7D11-DB48-9A9B-5DE348AE5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190" y="3971104"/>
            <a:ext cx="3625332" cy="2347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C329F5-907E-FD46-90E3-CE9973CBF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855" y="4506806"/>
            <a:ext cx="2469502" cy="2299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2BFAA-4316-7A4C-816B-863748CB0F99}"/>
              </a:ext>
            </a:extLst>
          </p:cNvPr>
          <p:cNvSpPr txBox="1"/>
          <p:nvPr/>
        </p:nvSpPr>
        <p:spPr>
          <a:xfrm>
            <a:off x="8173616" y="4227769"/>
            <a:ext cx="3483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Memes begin to warp our grammatical structure in a self-contained “meme slang” dialect.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4EFF6C-F30E-584B-BDE8-63439BDDC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16" y="1484323"/>
            <a:ext cx="3607887" cy="26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7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4DD2-4602-524C-AEC0-DD09F6DF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/>
              <a:t>Advice animals</a:t>
            </a:r>
            <a:endParaRPr lang="en-US" dirty="0"/>
          </a:p>
        </p:txBody>
      </p:sp>
      <p:pic>
        <p:nvPicPr>
          <p:cNvPr id="4" name="Picture 3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C54164CE-1AD1-1846-A588-109CFF88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0" y="162935"/>
            <a:ext cx="3009280" cy="3513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1CCFF-DBD2-2941-A63D-1A0D114C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41" y="764373"/>
            <a:ext cx="3469596" cy="3469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AE8F7-FDD6-8B4E-984A-E19A1DB6F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38" y="3725544"/>
            <a:ext cx="2831612" cy="2813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A1B29-1A0C-7D47-AEE7-B2D8E771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639" y="4366725"/>
            <a:ext cx="3009280" cy="2340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7C019A-5F63-C341-8125-48750720A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714" y="2488163"/>
            <a:ext cx="3757124" cy="37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7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8905-CC7B-FA45-9E00-4504E341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6" y="0"/>
            <a:ext cx="8610600" cy="1293028"/>
          </a:xfrm>
        </p:spPr>
        <p:txBody>
          <a:bodyPr/>
          <a:lstStyle/>
          <a:p>
            <a:r>
              <a:rPr lang="en-US" dirty="0"/>
              <a:t>the faces of early memes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6A0D2-F725-E34B-A663-4EF73D9E7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4" y="1106411"/>
            <a:ext cx="2225352" cy="2621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FF12B0-E71F-D445-822B-AE7C50F2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836" y="1106411"/>
            <a:ext cx="2675106" cy="2621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A874B-AF5B-EB45-857E-65E634C60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17" y="3766830"/>
            <a:ext cx="2945227" cy="2876198"/>
          </a:xfrm>
          <a:prstGeom prst="rect">
            <a:avLst/>
          </a:prstGeom>
        </p:spPr>
      </p:pic>
      <p:pic>
        <p:nvPicPr>
          <p:cNvPr id="10" name="Picture 9" descr="A picture containing text, newspaper, photo&#13;&#10;&#13;&#10;Description automatically generated">
            <a:extLst>
              <a:ext uri="{FF2B5EF4-FFF2-40B4-BE49-F238E27FC236}">
                <a16:creationId xmlns:a16="http://schemas.microsoft.com/office/drawing/2014/main" id="{3850DD72-A015-B144-876C-33A14FA9C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109" y="1106412"/>
            <a:ext cx="3918975" cy="2621388"/>
          </a:xfrm>
          <a:prstGeom prst="rect">
            <a:avLst/>
          </a:prstGeom>
        </p:spPr>
      </p:pic>
      <p:pic>
        <p:nvPicPr>
          <p:cNvPr id="12" name="Picture 11" descr="A picture containing newspaper, text&#13;&#10;&#13;&#10;Description automatically generated">
            <a:extLst>
              <a:ext uri="{FF2B5EF4-FFF2-40B4-BE49-F238E27FC236}">
                <a16:creationId xmlns:a16="http://schemas.microsoft.com/office/drawing/2014/main" id="{7F49CFE1-BC39-E144-8BCB-708665E8F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714" y="1557965"/>
            <a:ext cx="3012663" cy="4339669"/>
          </a:xfrm>
          <a:prstGeom prst="rect">
            <a:avLst/>
          </a:prstGeom>
        </p:spPr>
      </p:pic>
      <p:pic>
        <p:nvPicPr>
          <p:cNvPr id="14" name="Picture 13" descr="A person talking on a cell phone&#13;&#10;&#13;&#10;Description automatically generated">
            <a:extLst>
              <a:ext uri="{FF2B5EF4-FFF2-40B4-BE49-F238E27FC236}">
                <a16:creationId xmlns:a16="http://schemas.microsoft.com/office/drawing/2014/main" id="{69E45BA4-9386-774E-8861-43671EF6F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958" y="3950576"/>
            <a:ext cx="3572080" cy="2838786"/>
          </a:xfrm>
          <a:prstGeom prst="rect">
            <a:avLst/>
          </a:prstGeom>
        </p:spPr>
      </p:pic>
      <p:pic>
        <p:nvPicPr>
          <p:cNvPr id="16" name="Picture 15" descr="A close up of a person&#13;&#10;&#13;&#10;Description automatically generated">
            <a:extLst>
              <a:ext uri="{FF2B5EF4-FFF2-40B4-BE49-F238E27FC236}">
                <a16:creationId xmlns:a16="http://schemas.microsoft.com/office/drawing/2014/main" id="{684811A5-5BA1-0349-8125-754B81D29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4668" y="3843352"/>
            <a:ext cx="2867460" cy="28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4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985C-2C52-4D42-8B1C-57E42399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188" y="764373"/>
            <a:ext cx="9864012" cy="1293028"/>
          </a:xfrm>
        </p:spPr>
        <p:txBody>
          <a:bodyPr>
            <a:normAutofit/>
          </a:bodyPr>
          <a:lstStyle/>
          <a:p>
            <a:r>
              <a:rPr lang="en-US" dirty="0"/>
              <a:t>The classical meme formula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1EBCA3-BEF1-964F-B78F-29594D325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463" y="1806928"/>
            <a:ext cx="4480407" cy="467754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C53EDD-222E-0E45-9852-0A8A7ABF2F66}"/>
              </a:ext>
            </a:extLst>
          </p:cNvPr>
          <p:cNvCxnSpPr/>
          <p:nvPr/>
        </p:nvCxnSpPr>
        <p:spPr>
          <a:xfrm>
            <a:off x="2746534" y="2101323"/>
            <a:ext cx="244462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AF3AE5-E9C9-1D47-9F32-90016A0A1D39}"/>
              </a:ext>
            </a:extLst>
          </p:cNvPr>
          <p:cNvSpPr txBox="1"/>
          <p:nvPr/>
        </p:nvSpPr>
        <p:spPr>
          <a:xfrm>
            <a:off x="2982052" y="2138645"/>
            <a:ext cx="2209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mpact" panose="020B0806030902050204" pitchFamily="34" charset="0"/>
              </a:rPr>
              <a:t>Impact font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16DB09-90EF-C54A-AC13-29C479055A58}"/>
              </a:ext>
            </a:extLst>
          </p:cNvPr>
          <p:cNvCxnSpPr>
            <a:cxnSpLocks/>
          </p:cNvCxnSpPr>
          <p:nvPr/>
        </p:nvCxnSpPr>
        <p:spPr>
          <a:xfrm flipH="1">
            <a:off x="9699870" y="4145701"/>
            <a:ext cx="235528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C256E7-224E-8E48-9A42-A5258A8CF07C}"/>
              </a:ext>
            </a:extLst>
          </p:cNvPr>
          <p:cNvSpPr txBox="1"/>
          <p:nvPr/>
        </p:nvSpPr>
        <p:spPr>
          <a:xfrm>
            <a:off x="9699870" y="4312375"/>
            <a:ext cx="2846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Impact" panose="020B0806030902050204" pitchFamily="34" charset="0"/>
              </a:rPr>
              <a:t>Recognizable facial expression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9EA47E-4DC4-1942-8013-F7AF1FFE5E8A}"/>
              </a:ext>
            </a:extLst>
          </p:cNvPr>
          <p:cNvSpPr txBox="1"/>
          <p:nvPr/>
        </p:nvSpPr>
        <p:spPr>
          <a:xfrm>
            <a:off x="463200" y="3399196"/>
            <a:ext cx="52241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entury Gothic" panose="020B0502020202020204" pitchFamily="34" charset="0"/>
              </a:rPr>
              <a:t>Cause + effect punchline </a:t>
            </a:r>
          </a:p>
          <a:p>
            <a:r>
              <a:rPr lang="en-US" sz="2300" dirty="0">
                <a:latin typeface="Century Gothic" panose="020B0502020202020204" pitchFamily="34" charset="0"/>
                <a:sym typeface="Wingdings" pitchFamily="2" charset="2"/>
              </a:rPr>
              <a:t> top text = scenario setup 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2300" dirty="0">
                <a:latin typeface="Century Gothic" panose="020B0502020202020204" pitchFamily="34" charset="0"/>
                <a:sym typeface="Wingdings" pitchFamily="2" charset="2"/>
              </a:rPr>
              <a:t>bottom text = scenario outcome</a:t>
            </a:r>
          </a:p>
          <a:p>
            <a:pPr marL="457200" indent="-457200">
              <a:buFont typeface="Wingdings" pitchFamily="2" charset="2"/>
              <a:buChar char="à"/>
            </a:pPr>
            <a:r>
              <a:rPr lang="en-US" sz="2300" dirty="0">
                <a:latin typeface="Century Gothic" panose="020B0502020202020204" pitchFamily="34" charset="0"/>
                <a:sym typeface="Wingdings" pitchFamily="2" charset="2"/>
              </a:rPr>
              <a:t>Image = reaction face</a:t>
            </a:r>
          </a:p>
        </p:txBody>
      </p:sp>
    </p:spTree>
    <p:extLst>
      <p:ext uri="{BB962C8B-B14F-4D97-AF65-F5344CB8AC3E}">
        <p14:creationId xmlns:p14="http://schemas.microsoft.com/office/powerpoint/2010/main" val="118623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48DB-68CE-F241-A825-C7C3DBD3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macro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62D39-217E-084C-8D8A-7FA312D63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most successful memes were </a:t>
            </a:r>
            <a:r>
              <a:rPr lang="en-US" b="1" dirty="0"/>
              <a:t>not overly wordy nor did they contain complicated images</a:t>
            </a:r>
            <a:r>
              <a:rPr lang="en-US" dirty="0"/>
              <a:t>. They were designed to be read and understood in less than a second. The most iconic element of the meme was </a:t>
            </a:r>
            <a:r>
              <a:rPr lang="en-US" b="1" dirty="0"/>
              <a:t>the image itself: every punchline followed the same structure </a:t>
            </a:r>
            <a:r>
              <a:rPr lang="en-US" dirty="0"/>
              <a:t>given the title of that meme. The punchlines almost always featured universal, relatable experiences.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Example: Bad Luck Brian would always contain top text: an everyday scenario, bottom text: the worst luck one could have with that experience.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Classical memes were </a:t>
            </a:r>
            <a:r>
              <a:rPr lang="en-US" b="1" dirty="0"/>
              <a:t>easily replicable and </a:t>
            </a:r>
            <a:r>
              <a:rPr lang="en-US" b="1" dirty="0" err="1"/>
              <a:t>imitatable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7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0D71-5E00-8148-8B64-AD956025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The sordid history of </a:t>
            </a:r>
            <a:br>
              <a:rPr lang="en-US" dirty="0"/>
            </a:br>
            <a:r>
              <a:rPr lang="en-US" dirty="0"/>
              <a:t>Pepe the frog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F1AC6-F76F-4140-A9E3-6858E1953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02" y="1410887"/>
            <a:ext cx="5055641" cy="2451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77DF0-514F-DD43-95B6-7C2F34230727}"/>
              </a:ext>
            </a:extLst>
          </p:cNvPr>
          <p:cNvSpPr txBox="1"/>
          <p:nvPr/>
        </p:nvSpPr>
        <p:spPr>
          <a:xfrm>
            <a:off x="5635690" y="2057401"/>
            <a:ext cx="61353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Pepe was a comics character created by Matt </a:t>
            </a:r>
            <a:r>
              <a:rPr lang="en-US" sz="2000" dirty="0" err="1"/>
              <a:t>Furie</a:t>
            </a:r>
            <a:r>
              <a:rPr lang="en-US" sz="2000" dirty="0"/>
              <a:t> in 2005; became a meme on 4chan, </a:t>
            </a:r>
            <a:r>
              <a:rPr lang="en-US" sz="2000" dirty="0" err="1"/>
              <a:t>MySpace</a:t>
            </a:r>
            <a:r>
              <a:rPr lang="en-US" sz="2000" dirty="0"/>
              <a:t>, and Gaia Online in 2008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He’s just an emotional frog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But starting in ~2016, Pepe became a symbol for alt-right politics and was featured in a number of racist and anti-Semitic memes, so Pepe was formally cancelled by the ADL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Pepe was resurrected as a symbol of resistance against police brutality in the Hong Kong protests of 2019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4868B-FA9B-614E-B131-D6C99601A4D2}"/>
              </a:ext>
            </a:extLst>
          </p:cNvPr>
          <p:cNvSpPr/>
          <p:nvPr/>
        </p:nvSpPr>
        <p:spPr>
          <a:xfrm>
            <a:off x="2223796" y="364263"/>
            <a:ext cx="7744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We will get to memes as political commentary in a little bit…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C61CA-A74F-BD4E-81AF-6F1A2937B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6" y="3862873"/>
            <a:ext cx="1917700" cy="208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CDBA7-D4C9-5C4A-8E96-720313EA8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516" y="3862873"/>
            <a:ext cx="2646764" cy="26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C388-C6BA-E645-B2B2-5EA832AC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Kermit: the better frog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AFC5D-1A07-D14A-B6F0-0A63D0FB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786" y="1708539"/>
            <a:ext cx="4587164" cy="30734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E97EA-0C3B-814A-8B63-B64A77DC3BF4}"/>
              </a:ext>
            </a:extLst>
          </p:cNvPr>
          <p:cNvSpPr txBox="1"/>
          <p:nvPr/>
        </p:nvSpPr>
        <p:spPr>
          <a:xfrm>
            <a:off x="10192950" y="2782669"/>
            <a:ext cx="187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Kermit sips on the truth tea.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B4DE1-3519-724B-86D2-22D413C04213}"/>
              </a:ext>
            </a:extLst>
          </p:cNvPr>
          <p:cNvSpPr txBox="1"/>
          <p:nvPr/>
        </p:nvSpPr>
        <p:spPr>
          <a:xfrm>
            <a:off x="185413" y="1716571"/>
            <a:ext cx="542037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Kermit Tea meme was created in 2014 on Instagram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 text was typically a shady comment, but Kermit keeps his mouth shut and says it’s none of his business. 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/>
              <a:t>This is *not* the origin of the slang term “tea” </a:t>
            </a:r>
            <a:r>
              <a:rPr lang="en-US" sz="2000" dirty="0"/>
              <a:t>– tea or T was used in Black drag culture to mean “truth” or “hot gossip”… but Kermit definitely helped it go mainstream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Led to many Kermit variants including Dark Kermit</a:t>
            </a:r>
          </a:p>
          <a:p>
            <a:endParaRPr lang="en-US" dirty="0"/>
          </a:p>
        </p:txBody>
      </p:sp>
      <p:pic>
        <p:nvPicPr>
          <p:cNvPr id="9" name="Picture 8" descr="A picture containing indoor, photo, sitting, green&#13;&#10;&#13;&#10;Description automatically generated">
            <a:extLst>
              <a:ext uri="{FF2B5EF4-FFF2-40B4-BE49-F238E27FC236}">
                <a16:creationId xmlns:a16="http://schemas.microsoft.com/office/drawing/2014/main" id="{720C8F8E-E6BC-A745-93C4-87B27DB0A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78" y="4611758"/>
            <a:ext cx="4728709" cy="209079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56728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D4DE-5F69-AF42-B506-58C1A91C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meme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11969-3FE1-9049-AC5E-C866FC440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155163" cy="4024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Dogecoin</a:t>
            </a:r>
          </a:p>
          <a:p>
            <a:pPr lvl="1"/>
            <a:r>
              <a:rPr lang="en-US" dirty="0"/>
              <a:t>A legitimate cryptocurrency launched in 2013 and was valued at $60 million within its first month</a:t>
            </a:r>
          </a:p>
          <a:p>
            <a:r>
              <a:rPr lang="en-US" dirty="0"/>
              <a:t>Rare </a:t>
            </a:r>
            <a:r>
              <a:rPr lang="en-US" dirty="0" err="1"/>
              <a:t>pepes</a:t>
            </a:r>
            <a:endParaRPr lang="en-US" dirty="0"/>
          </a:p>
          <a:p>
            <a:pPr lvl="1"/>
            <a:r>
              <a:rPr lang="en-US" dirty="0"/>
              <a:t>Unique edits of Pepe the Frog could be exchanged like trading cards, leading to users “flooding the market” with </a:t>
            </a:r>
            <a:r>
              <a:rPr lang="en-US" dirty="0" err="1"/>
              <a:t>Pepes</a:t>
            </a:r>
            <a:endParaRPr lang="en-US" dirty="0"/>
          </a:p>
          <a:p>
            <a:r>
              <a:rPr lang="en-US" dirty="0"/>
              <a:t>R/</a:t>
            </a:r>
            <a:r>
              <a:rPr lang="en-US" dirty="0" err="1"/>
              <a:t>Memeconomy</a:t>
            </a:r>
            <a:endParaRPr lang="en-US" dirty="0"/>
          </a:p>
          <a:p>
            <a:pPr lvl="1"/>
            <a:r>
              <a:rPr lang="en-US" dirty="0"/>
              <a:t>Memes fluctuate in value and new memes can be invested in and traded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D6E36-6F0B-7945-A310-DD4B91DA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613" y="1775927"/>
            <a:ext cx="1284514" cy="1284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A6EFA-5CFB-DB43-B372-4C5A5C08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147" y="3060441"/>
            <a:ext cx="2659960" cy="1994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476D9-4F6B-3746-BEC2-AE85BF772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0" y="5020977"/>
            <a:ext cx="4318000" cy="162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53DBD-35F4-5D4E-AEEC-5D973901C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147" y="2515411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98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8EB9F-D4D6-8D43-BAC8-69721FE2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547" y="720725"/>
            <a:ext cx="5265420" cy="476829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The </a:t>
            </a:r>
            <a:br>
              <a:rPr lang="en-US" sz="4100" dirty="0"/>
            </a:br>
            <a:r>
              <a:rPr lang="en-US" sz="4100" dirty="0"/>
              <a:t>postmodern era</a:t>
            </a:r>
            <a:br>
              <a:rPr lang="en-US" sz="4100" dirty="0"/>
            </a:br>
            <a:r>
              <a:rPr lang="en-US" sz="4100" dirty="0"/>
              <a:t>(2013-present?)</a:t>
            </a:r>
          </a:p>
        </p:txBody>
      </p:sp>
      <p:pic>
        <p:nvPicPr>
          <p:cNvPr id="5" name="Picture 4" descr="A picture containing person, man, wall, indoor&#13;&#10;&#13;&#10;Description automatically generated">
            <a:extLst>
              <a:ext uri="{FF2B5EF4-FFF2-40B4-BE49-F238E27FC236}">
                <a16:creationId xmlns:a16="http://schemas.microsoft.com/office/drawing/2014/main" id="{885F30FB-993A-CC43-BDA4-8C09AAF71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653" y="1035194"/>
            <a:ext cx="6177937" cy="49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5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2F1D-A257-5549-B013-546564E8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710" y="764373"/>
            <a:ext cx="7083490" cy="1293028"/>
          </a:xfrm>
        </p:spPr>
        <p:txBody>
          <a:bodyPr/>
          <a:lstStyle/>
          <a:p>
            <a:r>
              <a:rPr lang="en-US" dirty="0"/>
              <a:t>A new symbolic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DF2C3-5926-9D47-94A4-EF38816F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659125"/>
            <a:ext cx="4483359" cy="26329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new way to tell a joke is by labeling parts of an image which become self-referential symbols. This enables the user to construct a unique story in one or a few panels, so the image itself no longer carries any inherent meaning.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E25EC-E886-A140-A130-B33FF7B5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4292082"/>
            <a:ext cx="4191000" cy="2349500"/>
          </a:xfrm>
          <a:prstGeom prst="rect">
            <a:avLst/>
          </a:prstGeom>
        </p:spPr>
      </p:pic>
      <p:pic>
        <p:nvPicPr>
          <p:cNvPr id="6" name="Picture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D5A69670-D819-754F-8FA4-D68F56691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325" y="1690652"/>
            <a:ext cx="3024567" cy="2935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CFDBF-4357-564B-88D4-699868316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690652"/>
            <a:ext cx="3810000" cy="1993900"/>
          </a:xfrm>
          <a:prstGeom prst="rect">
            <a:avLst/>
          </a:prstGeom>
        </p:spPr>
      </p:pic>
      <p:pic>
        <p:nvPicPr>
          <p:cNvPr id="9" name="Picture 8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F977B689-A77E-934B-86D0-4A68926FD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3730272"/>
            <a:ext cx="2995054" cy="301637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6D769EFE-BF24-7D4B-AB95-CA9DAB9C77C4}"/>
              </a:ext>
            </a:extLst>
          </p:cNvPr>
          <p:cNvSpPr/>
          <p:nvPr/>
        </p:nvSpPr>
        <p:spPr>
          <a:xfrm rot="20311972">
            <a:off x="4588504" y="5184995"/>
            <a:ext cx="3218319" cy="861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79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29CF2-1EF1-7749-9395-AE7EFB9D0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6808" y="673240"/>
            <a:ext cx="4510994" cy="3446373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br>
              <a:rPr lang="en-US" sz="3700"/>
            </a:br>
            <a:r>
              <a:rPr lang="en-US" sz="3700"/>
              <a:t>what is a meme? Where did it come from, where did it go?</a:t>
            </a:r>
            <a:endParaRPr lang="en-US" sz="3700" dirty="0"/>
          </a:p>
        </p:txBody>
      </p:sp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A6621E27-B4D3-4EEA-8F4D-BB759FD2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5706359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9DCD9119-A5D2-4D09-BCB2-70ABD368D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lassroom">
            <a:extLst>
              <a:ext uri="{FF2B5EF4-FFF2-40B4-BE49-F238E27FC236}">
                <a16:creationId xmlns:a16="http://schemas.microsoft.com/office/drawing/2014/main" id="{DC0438F9-EC83-044F-8A75-F70FA714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8" y="689101"/>
            <a:ext cx="5475672" cy="54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2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2493-284E-B94C-B982-B0A74C2F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637" y="255036"/>
            <a:ext cx="5314562" cy="12930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dirty="0"/>
              <a:t>memes as pictographic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9BF8-554E-A04F-930C-8BD81B61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641" y="2127694"/>
            <a:ext cx="6161773" cy="1293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the postmodern meme, the punchline is no longer provided: it requires previous knowledge of its translation.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07450-4163-4A46-83A0-380CFC82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52" y="255036"/>
            <a:ext cx="3598966" cy="6426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18D6F-BDFD-974B-A359-EDF55B3736BE}"/>
              </a:ext>
            </a:extLst>
          </p:cNvPr>
          <p:cNvSpPr txBox="1"/>
          <p:nvPr/>
        </p:nvSpPr>
        <p:spPr>
          <a:xfrm>
            <a:off x="6191637" y="3713583"/>
            <a:ext cx="5100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picture of President Bush stands for “Bush did 9/11,” such that this poem reads:</a:t>
            </a:r>
          </a:p>
          <a:p>
            <a:endParaRPr lang="en-US" sz="2400" dirty="0"/>
          </a:p>
          <a:p>
            <a:r>
              <a:rPr lang="en-US" sz="2400" dirty="0"/>
              <a:t>Roses are red</a:t>
            </a:r>
          </a:p>
          <a:p>
            <a:r>
              <a:rPr lang="en-US" sz="2400" dirty="0"/>
              <a:t>Harambe’s in Heaven</a:t>
            </a:r>
          </a:p>
          <a:p>
            <a:r>
              <a:rPr lang="en-US" sz="2400" dirty="0"/>
              <a:t>Everyone knows Bush did 9/11</a:t>
            </a:r>
          </a:p>
        </p:txBody>
      </p:sp>
    </p:spTree>
    <p:extLst>
      <p:ext uri="{BB962C8B-B14F-4D97-AF65-F5344CB8AC3E}">
        <p14:creationId xmlns:p14="http://schemas.microsoft.com/office/powerpoint/2010/main" val="137168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2493-284E-B94C-B982-B0A74C2F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637" y="255036"/>
            <a:ext cx="5314562" cy="12930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dirty="0"/>
              <a:t>memes as pictographic references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18D6F-BDFD-974B-A359-EDF55B3736BE}"/>
              </a:ext>
            </a:extLst>
          </p:cNvPr>
          <p:cNvSpPr txBox="1"/>
          <p:nvPr/>
        </p:nvSpPr>
        <p:spPr>
          <a:xfrm>
            <a:off x="6191637" y="3713583"/>
            <a:ext cx="5527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Loss.jpg</a:t>
            </a:r>
            <a:r>
              <a:rPr lang="en-US" sz="2400" dirty="0"/>
              <a:t> (pronounced loss dot jpeg) has a geometric structure: a 4 panel meme often hides the “loss shape.” You are typically given no warning of a </a:t>
            </a:r>
            <a:r>
              <a:rPr lang="en-US" sz="2400" dirty="0" err="1"/>
              <a:t>loss.jpg</a:t>
            </a:r>
            <a:r>
              <a:rPr lang="en-US" sz="2400" dirty="0"/>
              <a:t> meme so its goal is to induce frustration…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26B64-DC24-E94B-9192-178D1FF08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255036"/>
            <a:ext cx="5527612" cy="6307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59F94-8E16-4849-9E93-732A7F5F1B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99191" y="699263"/>
            <a:ext cx="5347802" cy="532264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3FAD82-53A4-1D43-8BE7-1A02EFD33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0408" y="3429000"/>
            <a:ext cx="5375792" cy="278968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5B4032-9E4D-AB49-B87C-8C0DD5D2E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39" y="699263"/>
            <a:ext cx="5322643" cy="53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2493-284E-B94C-B982-B0A74C2F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637" y="255036"/>
            <a:ext cx="5314562" cy="129302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dirty="0"/>
              <a:t>memes as pictographic references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18D6F-BDFD-974B-A359-EDF55B3736BE}"/>
              </a:ext>
            </a:extLst>
          </p:cNvPr>
          <p:cNvSpPr txBox="1"/>
          <p:nvPr/>
        </p:nvSpPr>
        <p:spPr>
          <a:xfrm>
            <a:off x="6191637" y="3737167"/>
            <a:ext cx="5527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handsome young man represents the phrase, “You know I had to do it to </a:t>
            </a:r>
            <a:r>
              <a:rPr lang="en-US" sz="2400" dirty="0" err="1"/>
              <a:t>em</a:t>
            </a:r>
            <a:r>
              <a:rPr lang="en-US" sz="2400" dirty="0"/>
              <a:t>.” Typically used as a reaction image, but there was also a trend of hiding him in other images like Where’s Waldo.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6180E-E911-DD4B-A5C3-EFAB381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57502"/>
            <a:ext cx="4528457" cy="63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C3AC-0F1B-0945-8907-74090FCE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disrupting the form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ECD77-A3FC-1F49-9D06-3931CA8D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567" y="4002834"/>
            <a:ext cx="4893506" cy="2423886"/>
          </a:xfrm>
          <a:prstGeom prst="rect">
            <a:avLst/>
          </a:prstGeom>
        </p:spPr>
      </p:pic>
      <p:pic>
        <p:nvPicPr>
          <p:cNvPr id="11" name="Picture 10" descr="A person standing in front of a sunset&#13;&#10;&#13;&#10;Description automatically generated">
            <a:extLst>
              <a:ext uri="{FF2B5EF4-FFF2-40B4-BE49-F238E27FC236}">
                <a16:creationId xmlns:a16="http://schemas.microsoft.com/office/drawing/2014/main" id="{EE48F2F2-F418-9845-BFE2-F8049DDA1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92" y="4002834"/>
            <a:ext cx="3354086" cy="2423886"/>
          </a:xfrm>
          <a:prstGeom prst="rect">
            <a:avLst/>
          </a:prstGeom>
        </p:spPr>
      </p:pic>
      <p:pic>
        <p:nvPicPr>
          <p:cNvPr id="13" name="Picture 12" descr="A person smiling for the camera&#13;&#10;&#13;&#10;Description automatically generated">
            <a:extLst>
              <a:ext uri="{FF2B5EF4-FFF2-40B4-BE49-F238E27FC236}">
                <a16:creationId xmlns:a16="http://schemas.microsoft.com/office/drawing/2014/main" id="{15A80B5D-B994-D445-8726-BFBDD541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1" y="2317733"/>
            <a:ext cx="3657600" cy="439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10A074-A63C-F345-AB0B-80A140B74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98" y="276385"/>
            <a:ext cx="3015765" cy="22690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C90727-62B0-E941-BFA3-BE35EC584A1B}"/>
              </a:ext>
            </a:extLst>
          </p:cNvPr>
          <p:cNvSpPr txBox="1"/>
          <p:nvPr/>
        </p:nvSpPr>
        <p:spPr>
          <a:xfrm>
            <a:off x="4401325" y="2228671"/>
            <a:ext cx="6738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Some postmodern memes make callbacks to the old meme formats: the inversion of structure forms an anti-joke.</a:t>
            </a:r>
          </a:p>
        </p:txBody>
      </p:sp>
    </p:spTree>
    <p:extLst>
      <p:ext uri="{BB962C8B-B14F-4D97-AF65-F5344CB8AC3E}">
        <p14:creationId xmlns:p14="http://schemas.microsoft.com/office/powerpoint/2010/main" val="2341404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6A71B0A6-21AF-104D-88DD-4B8F6CFC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6433">
            <a:off x="681493" y="480913"/>
            <a:ext cx="4422130" cy="5896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E8B86-3A5A-E544-9F6C-3C51EFD85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4897">
            <a:off x="5871379" y="1926820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7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9DE9C-931D-5E40-9B5B-1905827C0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8857"/>
            <a:ext cx="2513901" cy="2704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46BB3-C484-C941-85E3-7EE779197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 memes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48A8-2128-4748-B610-9E7230DD5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861" y="1925176"/>
            <a:ext cx="3416219" cy="5204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Meme phrases and ASCII formats stem mostly from viral tweets. Understanding of these memes sometimes requires an active social media presence because:</a:t>
            </a:r>
          </a:p>
          <a:p>
            <a:r>
              <a:rPr lang="en-US" dirty="0"/>
              <a:t>derivative memes will quickly bury the original joke</a:t>
            </a:r>
          </a:p>
          <a:p>
            <a:r>
              <a:rPr lang="en-US" dirty="0"/>
              <a:t>they’re often related to current events</a:t>
            </a:r>
          </a:p>
          <a:p>
            <a:r>
              <a:rPr lang="en-US" dirty="0"/>
              <a:t>I’d say they’re probably the shortest-lived memes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F410E-166A-DE43-AD32-C3C7E297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672" y="3017308"/>
            <a:ext cx="5994567" cy="3741575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0" name="Picture 9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B4644CD-9B31-3D46-A37E-A88121C4C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05007">
            <a:off x="494961" y="711332"/>
            <a:ext cx="4537139" cy="2427688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2" name="Picture 11" descr="A picture containing screenshot&#13;&#10;&#13;&#10;Description automatically generated">
            <a:extLst>
              <a:ext uri="{FF2B5EF4-FFF2-40B4-BE49-F238E27FC236}">
                <a16:creationId xmlns:a16="http://schemas.microsoft.com/office/drawing/2014/main" id="{6F3F731B-1DF8-3142-AAD5-FC72F179E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3527">
            <a:off x="3717521" y="919926"/>
            <a:ext cx="3093511" cy="1723794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61144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B6B1FE-6B01-4FC2-BCF5-012C5239C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9754F-41F0-4EE1-98C6-2FDDD9538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8E529-0648-AA45-B88A-C6929C5E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373"/>
            <a:ext cx="5439266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Deep-fried memes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A89BB-2757-4D4D-8DA9-F8601E33A5D1}"/>
              </a:ext>
            </a:extLst>
          </p:cNvPr>
          <p:cNvSpPr txBox="1"/>
          <p:nvPr/>
        </p:nvSpPr>
        <p:spPr>
          <a:xfrm>
            <a:off x="685801" y="2194560"/>
            <a:ext cx="4753466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Deep-fried memes involve running images through multiple editing filters until they are distorted or unrecognizable. They don’t really have a meaning – they’re like “late-night” memes.</a:t>
            </a:r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C02E8FC7-9C8C-45D3-B2E0-E76BB859E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065" y="1127125"/>
            <a:ext cx="5381135" cy="4987926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3A642-1E75-654C-B4F8-BED6B7A83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90" y="1903296"/>
            <a:ext cx="1949285" cy="1768976"/>
          </a:xfrm>
          <a:prstGeom prst="rect">
            <a:avLst/>
          </a:prstGeom>
        </p:spPr>
      </p:pic>
      <p:sp>
        <p:nvSpPr>
          <p:cNvPr id="23" name="Round Single Corner Rectangle 35">
            <a:extLst>
              <a:ext uri="{FF2B5EF4-FFF2-40B4-BE49-F238E27FC236}">
                <a16:creationId xmlns:a16="http://schemas.microsoft.com/office/drawing/2014/main" id="{F80CFC61-D49F-4C18-8984-2F7A8E015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06240" y="1673848"/>
            <a:ext cx="2451386" cy="2227874"/>
          </a:xfrm>
          <a:prstGeom prst="round1Rect">
            <a:avLst>
              <a:gd name="adj" fmla="val 2864"/>
            </a:avLst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affiti covered wall&#10;&#10;Description automatically generated">
            <a:extLst>
              <a:ext uri="{FF2B5EF4-FFF2-40B4-BE49-F238E27FC236}">
                <a16:creationId xmlns:a16="http://schemas.microsoft.com/office/drawing/2014/main" id="{E5A4A8FE-83DF-5848-A447-B917A88E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204" y="1702363"/>
            <a:ext cx="1648361" cy="1228029"/>
          </a:xfrm>
          <a:prstGeom prst="rect">
            <a:avLst/>
          </a:prstGeom>
        </p:spPr>
      </p:pic>
      <p:sp>
        <p:nvSpPr>
          <p:cNvPr id="25" name="Round Single Corner Rectangle 55">
            <a:extLst>
              <a:ext uri="{FF2B5EF4-FFF2-40B4-BE49-F238E27FC236}">
                <a16:creationId xmlns:a16="http://schemas.microsoft.com/office/drawing/2014/main" id="{E3F050CD-47CE-475B-895F-9AFDA1B45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9240519" y="1200156"/>
            <a:ext cx="1521731" cy="2232443"/>
          </a:xfrm>
          <a:prstGeom prst="round1Rect">
            <a:avLst>
              <a:gd name="adj" fmla="val 2864"/>
            </a:avLst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DF0B6-2846-3D42-971E-DC92E7FBA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574" y="4373420"/>
            <a:ext cx="1949285" cy="1091599"/>
          </a:xfrm>
          <a:prstGeom prst="rect">
            <a:avLst/>
          </a:prstGeom>
        </p:spPr>
      </p:pic>
      <p:sp>
        <p:nvSpPr>
          <p:cNvPr id="27" name="Round Single Corner Rectangle 33">
            <a:extLst>
              <a:ext uri="{FF2B5EF4-FFF2-40B4-BE49-F238E27FC236}">
                <a16:creationId xmlns:a16="http://schemas.microsoft.com/office/drawing/2014/main" id="{1873C5AC-8DD3-477A-89AA-365B7AEAB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6873351" y="3802998"/>
            <a:ext cx="1521731" cy="2232443"/>
          </a:xfrm>
          <a:prstGeom prst="round1Rect">
            <a:avLst>
              <a:gd name="adj" fmla="val 2864"/>
            </a:avLst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car&#10;&#10;Description automatically generated">
            <a:extLst>
              <a:ext uri="{FF2B5EF4-FFF2-40B4-BE49-F238E27FC236}">
                <a16:creationId xmlns:a16="http://schemas.microsoft.com/office/drawing/2014/main" id="{9097018A-7B8F-764A-9581-2B0C0B3F9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4458" y="3579918"/>
            <a:ext cx="1949285" cy="1739736"/>
          </a:xfrm>
          <a:prstGeom prst="rect">
            <a:avLst/>
          </a:prstGeom>
        </p:spPr>
      </p:pic>
      <p:sp>
        <p:nvSpPr>
          <p:cNvPr id="34" name="Round Single Corner Rectangle 56">
            <a:extLst>
              <a:ext uri="{FF2B5EF4-FFF2-40B4-BE49-F238E27FC236}">
                <a16:creationId xmlns:a16="http://schemas.microsoft.com/office/drawing/2014/main" id="{3A09FE69-EE44-43FC-98AB-E534FF681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 flipV="1">
            <a:off x="8773408" y="3335850"/>
            <a:ext cx="2451386" cy="2227874"/>
          </a:xfrm>
          <a:prstGeom prst="round1Rect">
            <a:avLst>
              <a:gd name="adj" fmla="val 2864"/>
            </a:avLst>
          </a:prstGeom>
          <a:noFill/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C95BE5-11A0-A040-88E3-A33FEDFD3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674">
            <a:off x="7041160" y="611765"/>
            <a:ext cx="3174350" cy="56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2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0A09-FFD2-714F-A8DC-41826A6B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Dank/Surreal memes: </a:t>
            </a:r>
            <a:r>
              <a:rPr lang="en-US" dirty="0" err="1"/>
              <a:t>postpostmodernism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AABE-42D8-CE41-B6A7-7B350739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39347"/>
            <a:ext cx="5410200" cy="25612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It’s okay if these go too far for you. These memes are meant to be ironic parodies of the entire meme concept by purposely lacking any linear path to a punchline. They are meant to be taken at face-value. Imagine being so ironic that nothing is funny anymore.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84947-0B44-464C-A846-80EDF57E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239" y="4850475"/>
            <a:ext cx="2057400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84DE1-818A-5640-9D9B-D17D9206A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3358"/>
            <a:ext cx="3025864" cy="2901141"/>
          </a:xfrm>
          <a:prstGeom prst="rect">
            <a:avLst/>
          </a:prstGeom>
        </p:spPr>
      </p:pic>
      <p:pic>
        <p:nvPicPr>
          <p:cNvPr id="9" name="Picture 8" descr="A group of people posing for the camera&#13;&#10;&#13;&#10;Description automatically generated">
            <a:extLst>
              <a:ext uri="{FF2B5EF4-FFF2-40B4-BE49-F238E27FC236}">
                <a16:creationId xmlns:a16="http://schemas.microsoft.com/office/drawing/2014/main" id="{78E8782A-F8D3-BA48-B5BD-A525989E9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639" y="4867100"/>
            <a:ext cx="3312541" cy="2057399"/>
          </a:xfrm>
          <a:prstGeom prst="rect">
            <a:avLst/>
          </a:prstGeom>
        </p:spPr>
      </p:pic>
      <p:pic>
        <p:nvPicPr>
          <p:cNvPr id="11" name="Picture 10" descr="A star filled sky&#13;&#10;&#13;&#10;Description automatically generated">
            <a:extLst>
              <a:ext uri="{FF2B5EF4-FFF2-40B4-BE49-F238E27FC236}">
                <a16:creationId xmlns:a16="http://schemas.microsoft.com/office/drawing/2014/main" id="{0E28BB56-EEEB-7847-B07A-735CDE68A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54" y="18099"/>
            <a:ext cx="3026293" cy="3972010"/>
          </a:xfrm>
          <a:prstGeom prst="rect">
            <a:avLst/>
          </a:prstGeom>
        </p:spPr>
      </p:pic>
      <p:pic>
        <p:nvPicPr>
          <p:cNvPr id="15" name="Picture 14" descr="A picture containing person&#13;&#10;&#13;&#10;Description automatically generated">
            <a:extLst>
              <a:ext uri="{FF2B5EF4-FFF2-40B4-BE49-F238E27FC236}">
                <a16:creationId xmlns:a16="http://schemas.microsoft.com/office/drawing/2014/main" id="{FE79EF47-BD9E-7740-8F44-9D51C5EAA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864" y="3917126"/>
            <a:ext cx="2999375" cy="3007373"/>
          </a:xfrm>
          <a:prstGeom prst="rect">
            <a:avLst/>
          </a:prstGeom>
        </p:spPr>
      </p:pic>
      <p:pic>
        <p:nvPicPr>
          <p:cNvPr id="18" name="Picture 17" descr="A close up of text on a white background&#13;&#10;&#13;&#10;Description automatically generated">
            <a:extLst>
              <a:ext uri="{FF2B5EF4-FFF2-40B4-BE49-F238E27FC236}">
                <a16:creationId xmlns:a16="http://schemas.microsoft.com/office/drawing/2014/main" id="{5FEE8DB3-3E02-FD4D-8D8A-D39A28CB6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7181" y="747213"/>
            <a:ext cx="2850836" cy="3223029"/>
          </a:xfrm>
          <a:prstGeom prst="rect">
            <a:avLst/>
          </a:prstGeom>
        </p:spPr>
      </p:pic>
      <p:pic>
        <p:nvPicPr>
          <p:cNvPr id="17" name="Picture 16" descr="A person looking at the camera&#13;&#10;&#13;&#10;Description automatically generated">
            <a:extLst>
              <a:ext uri="{FF2B5EF4-FFF2-40B4-BE49-F238E27FC236}">
                <a16:creationId xmlns:a16="http://schemas.microsoft.com/office/drawing/2014/main" id="{25A35A57-D5B7-C640-9DFE-D11F2AF8E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0577" y="639783"/>
            <a:ext cx="7949323" cy="57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6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430FBD8-BD95-7F4C-B9C1-9FCBDF9E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8" y="673240"/>
            <a:ext cx="451099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Let’s talk comparisons.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621E27-B4D3-4EEA-8F4D-BB759FD2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5706359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CD9119-A5D2-4D09-BCB2-70ABD368D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0AE216DD-13BC-8C4B-8043-CDBA503C4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35" y="643464"/>
            <a:ext cx="4759738" cy="556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41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C9B5E-7017-6A40-A2E4-FA1AE199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Key differences between meme eras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825F24-505F-47C9-8C7C-0ED93D5C7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162209"/>
              </p:ext>
            </p:extLst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A picture containing colorful&#13;&#10;&#13;&#10;Description automatically generated">
            <a:extLst>
              <a:ext uri="{FF2B5EF4-FFF2-40B4-BE49-F238E27FC236}">
                <a16:creationId xmlns:a16="http://schemas.microsoft.com/office/drawing/2014/main" id="{B75B70C1-0AFA-EB4A-8A21-7259D6241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996" y="1155829"/>
            <a:ext cx="4636008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2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B93162-635C-46F5-97EC-E98C1659F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DB8FC-DE18-E84A-B73B-AF97E300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987287"/>
            <a:ext cx="3840967" cy="4697896"/>
          </a:xfrm>
        </p:spPr>
        <p:txBody>
          <a:bodyPr>
            <a:normAutofit/>
          </a:bodyPr>
          <a:lstStyle/>
          <a:p>
            <a:r>
              <a:rPr lang="en-US" sz="3200" dirty="0"/>
              <a:t>What is a meme?:</a:t>
            </a:r>
            <a:br>
              <a:rPr lang="en-US" sz="3200" dirty="0"/>
            </a:br>
            <a:r>
              <a:rPr lang="en-US" sz="3200" dirty="0"/>
              <a:t>memes as anthropology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8C97A8-E915-BD42-9152-16B5659E0A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36029" y="-1520871"/>
                <a:ext cx="5755949" cy="4697895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𝜇𝜄𝜇𝜂𝜇𝛼</m:t>
                    </m:r>
                  </m:oMath>
                </a14:m>
                <a:r>
                  <a:rPr lang="en-US" sz="2000" dirty="0"/>
                  <a:t>: an imitated thing</a:t>
                </a:r>
              </a:p>
              <a:p>
                <a:r>
                  <a:rPr lang="en-US" sz="2000" i="1" dirty="0"/>
                  <a:t>The Selfish Gene </a:t>
                </a:r>
                <a:r>
                  <a:rPr lang="en-US" sz="2000" dirty="0"/>
                  <a:t>(1976), Richard Dawkins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8C97A8-E915-BD42-9152-16B5659E0A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36029" y="-1520871"/>
                <a:ext cx="5755949" cy="4697895"/>
              </a:xfrm>
              <a:blipFill>
                <a:blip r:embed="rId3"/>
                <a:stretch>
                  <a:fillRect l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B24143-7544-0D48-971F-FAD2A3B27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212" y="1609520"/>
            <a:ext cx="3925584" cy="2935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B8A1E-AAF4-C04A-A99F-6445589CF668}"/>
              </a:ext>
            </a:extLst>
          </p:cNvPr>
          <p:cNvSpPr txBox="1"/>
          <p:nvPr/>
        </p:nvSpPr>
        <p:spPr>
          <a:xfrm>
            <a:off x="5658082" y="4918569"/>
            <a:ext cx="5511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</a:t>
            </a:r>
            <a:r>
              <a:rPr lang="en-US" sz="2000" i="1" dirty="0"/>
              <a:t>meme </a:t>
            </a:r>
            <a:r>
              <a:rPr lang="en-US" sz="2000" dirty="0"/>
              <a:t>is the cultural analog to a </a:t>
            </a:r>
            <a:r>
              <a:rPr lang="en-US" sz="2000" i="1" dirty="0"/>
              <a:t>gene </a:t>
            </a:r>
            <a:r>
              <a:rPr lang="en-US" sz="2000" dirty="0"/>
              <a:t>– a transmittable unit of culture that is recognized, copied, shared and modified among humans </a:t>
            </a:r>
          </a:p>
        </p:txBody>
      </p:sp>
    </p:spTree>
    <p:extLst>
      <p:ext uri="{BB962C8B-B14F-4D97-AF65-F5344CB8AC3E}">
        <p14:creationId xmlns:p14="http://schemas.microsoft.com/office/powerpoint/2010/main" val="1285750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C9B5E-7017-6A40-A2E4-FA1AE199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Key differences between meme eras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825F24-505F-47C9-8C7C-0ED93D5C7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340229"/>
              </p:ext>
            </p:extLst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5D30DB-C54A-454C-BB91-35214A0404D2}"/>
              </a:ext>
            </a:extLst>
          </p:cNvPr>
          <p:cNvSpPr txBox="1"/>
          <p:nvPr/>
        </p:nvSpPr>
        <p:spPr>
          <a:xfrm>
            <a:off x="5279472" y="2519265"/>
            <a:ext cx="62902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Classical memes almost always included </a:t>
            </a:r>
            <a:r>
              <a:rPr lang="en-US" sz="2400" b="1" dirty="0"/>
              <a:t>captions </a:t>
            </a:r>
            <a:r>
              <a:rPr lang="en-US" sz="2400" dirty="0"/>
              <a:t>but they were </a:t>
            </a:r>
            <a:r>
              <a:rPr lang="en-US" sz="2400" b="1" dirty="0"/>
              <a:t>linguistically simple</a:t>
            </a:r>
            <a:r>
              <a:rPr lang="en-US" sz="2400" dirty="0"/>
              <a:t> and followed a </a:t>
            </a:r>
            <a:r>
              <a:rPr lang="en-US" sz="2400" b="1" dirty="0"/>
              <a:t>cause and effect structure. </a:t>
            </a:r>
            <a:r>
              <a:rPr lang="en-US" sz="2400" dirty="0"/>
              <a:t>The images were </a:t>
            </a:r>
            <a:r>
              <a:rPr lang="en-US" sz="2400" b="1" dirty="0"/>
              <a:t>replicable and simple.</a:t>
            </a:r>
            <a:endParaRPr lang="en-US" sz="2400" dirty="0"/>
          </a:p>
          <a:p>
            <a:endParaRPr lang="en-US" sz="2400" b="1" dirty="0"/>
          </a:p>
          <a:p>
            <a:r>
              <a:rPr lang="en-US" sz="2400" dirty="0"/>
              <a:t>Postmodern memes can feature more </a:t>
            </a:r>
            <a:r>
              <a:rPr lang="en-US" sz="2400" b="1" dirty="0"/>
              <a:t>complex images </a:t>
            </a:r>
            <a:r>
              <a:rPr lang="en-US" sz="2400" dirty="0"/>
              <a:t>that require </a:t>
            </a:r>
            <a:r>
              <a:rPr lang="en-US" sz="2400" b="1" dirty="0"/>
              <a:t>linguistic and visual interpretation from the reader. </a:t>
            </a:r>
            <a:r>
              <a:rPr lang="en-US" sz="2400" dirty="0"/>
              <a:t>While the image itself is replicable, it is no longer the central focus of the meme.</a:t>
            </a:r>
          </a:p>
        </p:txBody>
      </p:sp>
    </p:spTree>
    <p:extLst>
      <p:ext uri="{BB962C8B-B14F-4D97-AF65-F5344CB8AC3E}">
        <p14:creationId xmlns:p14="http://schemas.microsoft.com/office/powerpoint/2010/main" val="1388413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C9B5E-7017-6A40-A2E4-FA1AE199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Key differences between meme eras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825F24-505F-47C9-8C7C-0ED93D5C7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111637"/>
              </p:ext>
            </p:extLst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A2B15-F1B5-DB40-A09B-99A9430A9EA2}"/>
              </a:ext>
            </a:extLst>
          </p:cNvPr>
          <p:cNvSpPr txBox="1"/>
          <p:nvPr/>
        </p:nvSpPr>
        <p:spPr>
          <a:xfrm>
            <a:off x="5279472" y="268627"/>
            <a:ext cx="6290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Classical memes centered on </a:t>
            </a:r>
            <a:r>
              <a:rPr lang="en-US" sz="2400" b="1" dirty="0"/>
              <a:t>generic, universal experiences</a:t>
            </a:r>
            <a:r>
              <a:rPr lang="en-US" sz="2400" dirty="0"/>
              <a:t>. They contained </a:t>
            </a:r>
            <a:r>
              <a:rPr lang="en-US" sz="2400" b="1" dirty="0"/>
              <a:t>brief one-liners or puns </a:t>
            </a:r>
            <a:r>
              <a:rPr lang="en-US" sz="2400" dirty="0"/>
              <a:t>about everyday life and did not require outside knowledge to understand the punchline. They are </a:t>
            </a:r>
            <a:r>
              <a:rPr lang="en-US" sz="2400" b="1" dirty="0"/>
              <a:t>self-contained.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BA3A3-5D57-0348-9135-46CBBA014D8B}"/>
              </a:ext>
            </a:extLst>
          </p:cNvPr>
          <p:cNvSpPr txBox="1"/>
          <p:nvPr/>
        </p:nvSpPr>
        <p:spPr>
          <a:xfrm>
            <a:off x="5279472" y="4361265"/>
            <a:ext cx="6290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Postmodern memes typically refer to very </a:t>
            </a:r>
            <a:r>
              <a:rPr lang="en-US" sz="2000" b="1" dirty="0"/>
              <a:t>specific experiences</a:t>
            </a:r>
            <a:r>
              <a:rPr lang="en-US" sz="2000" dirty="0"/>
              <a:t> that may not be applicable to all readers. They often </a:t>
            </a:r>
            <a:r>
              <a:rPr lang="en-US" sz="2000" b="1" dirty="0"/>
              <a:t>require knowledge of other memes</a:t>
            </a:r>
            <a:r>
              <a:rPr lang="en-US" sz="2000" dirty="0"/>
              <a:t> or pop culture. Since the format focuses on </a:t>
            </a:r>
            <a:r>
              <a:rPr lang="en-US" sz="2000" b="1" dirty="0"/>
              <a:t>symbolic images </a:t>
            </a:r>
            <a:r>
              <a:rPr lang="en-US" sz="2000" dirty="0"/>
              <a:t>more than words, the reader is required either to fill in a story or to take the image at face value.</a:t>
            </a:r>
          </a:p>
        </p:txBody>
      </p:sp>
    </p:spTree>
    <p:extLst>
      <p:ext uri="{BB962C8B-B14F-4D97-AF65-F5344CB8AC3E}">
        <p14:creationId xmlns:p14="http://schemas.microsoft.com/office/powerpoint/2010/main" val="119465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C9B5E-7017-6A40-A2E4-FA1AE199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Key differences between meme eras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825F24-505F-47C9-8C7C-0ED93D5C7B7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279472" y="3124654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A2EC88B-1D08-4042-BD5E-73A18A1EB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4712" y="559074"/>
            <a:ext cx="4727331" cy="4095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4A460-0929-8F42-B626-FABB97384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8552" y="233037"/>
            <a:ext cx="3217654" cy="3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3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C9B5E-7017-6A40-A2E4-FA1AE199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Key differences between meme eras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825F24-505F-47C9-8C7C-0ED93D5C7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770589"/>
              </p:ext>
            </p:extLst>
          </p:nvPr>
        </p:nvGraphicFramePr>
        <p:xfrm>
          <a:off x="5279472" y="3124654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86536C-D6BD-0D43-8F4F-64200D973D69}"/>
              </a:ext>
            </a:extLst>
          </p:cNvPr>
          <p:cNvSpPr txBox="1"/>
          <p:nvPr/>
        </p:nvSpPr>
        <p:spPr>
          <a:xfrm>
            <a:off x="5279472" y="130071"/>
            <a:ext cx="6532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Because older meme formats offered ready-made punchlines, the images remained in circulation for several months to years. </a:t>
            </a:r>
          </a:p>
          <a:p>
            <a:endParaRPr lang="en-US" sz="2200" dirty="0"/>
          </a:p>
          <a:p>
            <a:r>
              <a:rPr lang="en-US" sz="2200" dirty="0"/>
              <a:t>Modern memes are typically popular for a few weeks at most. I have a few theories on this: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Memes are typically created on platforms with higher media consumption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Hyperspecific</a:t>
            </a:r>
            <a:r>
              <a:rPr lang="en-US" sz="2200" dirty="0"/>
              <a:t> anti-punchlines coupled with irrelevant images means they can be changed out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availability of apps allowing people to create content makes it easier for more varied content to go viral more often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6A539-28A3-234E-A3C4-17596A7FDDCC}"/>
              </a:ext>
            </a:extLst>
          </p:cNvPr>
          <p:cNvSpPr txBox="1"/>
          <p:nvPr/>
        </p:nvSpPr>
        <p:spPr>
          <a:xfrm>
            <a:off x="1007707" y="1461783"/>
            <a:ext cx="345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A helpful infographic on meme lifetimes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95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3326F-D0E4-FB4E-9ED4-B4FB3942C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81" y="3429000"/>
            <a:ext cx="5051513" cy="2719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1EA78-7E9D-4640-8D65-E354EBBFB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8759">
            <a:off x="3779599" y="1935705"/>
            <a:ext cx="3365237" cy="23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71C788-37F7-CB4A-8C12-224F0758B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859" y="928777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Vine killed the radio 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E4293-8556-8644-9994-6AF59C861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18" r="8718" b="-1"/>
          <a:stretch/>
        </p:blipFill>
        <p:spPr>
          <a:xfrm rot="20106021">
            <a:off x="836322" y="1081199"/>
            <a:ext cx="2953249" cy="25985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FFD9D3-0E77-42C3-B89D-A987E7760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48F185-A6F4-40C2-A466-5CB3F23F2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88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4E0B-0EF3-BB4C-9855-9DCE159C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 videos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A224D-8D6A-AD48-8B41-884726CE5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8" y="2634861"/>
            <a:ext cx="5323504" cy="2996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EAFBE-4457-2643-887C-F8D8B609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688" y="1950099"/>
            <a:ext cx="3850092" cy="4358304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DE957F8-41D5-3245-A56A-26936542F901}"/>
              </a:ext>
            </a:extLst>
          </p:cNvPr>
          <p:cNvSpPr/>
          <p:nvPr/>
        </p:nvSpPr>
        <p:spPr>
          <a:xfrm>
            <a:off x="5710335" y="4129251"/>
            <a:ext cx="2108718" cy="517394"/>
          </a:xfrm>
          <a:prstGeom prst="rightArrow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73642-9459-DC4C-B90A-C3313517D89B}"/>
              </a:ext>
            </a:extLst>
          </p:cNvPr>
          <p:cNvSpPr txBox="1"/>
          <p:nvPr/>
        </p:nvSpPr>
        <p:spPr>
          <a:xfrm>
            <a:off x="522855" y="1884465"/>
            <a:ext cx="7133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Viral videos be the same. Just more ridiculous.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42DBC-D044-F147-BE7E-8FAF69A29FF3}"/>
              </a:ext>
            </a:extLst>
          </p:cNvPr>
          <p:cNvSpPr txBox="1"/>
          <p:nvPr/>
        </p:nvSpPr>
        <p:spPr>
          <a:xfrm>
            <a:off x="842598" y="5646565"/>
            <a:ext cx="6493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 static memes, the old viral videos made their way through </a:t>
            </a:r>
            <a:r>
              <a:rPr lang="en-US" dirty="0" err="1"/>
              <a:t>AlbinoBlackSheep</a:t>
            </a:r>
            <a:r>
              <a:rPr lang="en-US" dirty="0"/>
              <a:t> and </a:t>
            </a:r>
            <a:r>
              <a:rPr lang="en-US" dirty="0" err="1"/>
              <a:t>Newgrounds</a:t>
            </a:r>
            <a:r>
              <a:rPr lang="en-US" dirty="0"/>
              <a:t>. A lot of new ones come from YouTube.</a:t>
            </a:r>
          </a:p>
        </p:txBody>
      </p:sp>
    </p:spTree>
    <p:extLst>
      <p:ext uri="{BB962C8B-B14F-4D97-AF65-F5344CB8AC3E}">
        <p14:creationId xmlns:p14="http://schemas.microsoft.com/office/powerpoint/2010/main" val="3192501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6AF0-B77B-FF45-80C9-92DBA1F2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youtube</a:t>
            </a:r>
            <a:r>
              <a:rPr lang="en-US" dirty="0"/>
              <a:t> poop (YTP) era</a:t>
            </a:r>
            <a:br>
              <a:rPr lang="en-US" dirty="0"/>
            </a:br>
            <a:r>
              <a:rPr lang="en-US" dirty="0"/>
              <a:t>(~2005-2011)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DD8B8-DAF0-5543-A34E-9921B3DE9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2382805"/>
            <a:ext cx="4601546" cy="3557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YTP involves editing previous </a:t>
            </a:r>
            <a:r>
              <a:rPr lang="en-US" sz="2400" dirty="0">
                <a:hlinkClick r:id="rId2"/>
              </a:rPr>
              <a:t>video content</a:t>
            </a:r>
            <a:r>
              <a:rPr lang="en-US" sz="2400" dirty="0"/>
              <a:t> (usually TV shows or video games) to create a bizarre, nonsense narrative. The sound is typically highly distorted, with dialogue randomly spliced to create new sentences or gibberish. Sometimes it’s auto-tuned. I don’t know.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9C39F-EB98-FA49-859F-0562F284F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52" y="1754154"/>
            <a:ext cx="6419461" cy="481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83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32B4-3FA4-BC4B-94E8-D553A4B1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vine 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82274-488F-824D-9888-C48692AF3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8" r="8718" b="-1"/>
          <a:stretch/>
        </p:blipFill>
        <p:spPr>
          <a:xfrm rot="20106021">
            <a:off x="6062279" y="474050"/>
            <a:ext cx="1508672" cy="1327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C8CE9-520B-5241-9FC4-6242F6570884}"/>
              </a:ext>
            </a:extLst>
          </p:cNvPr>
          <p:cNvSpPr txBox="1"/>
          <p:nvPr/>
        </p:nvSpPr>
        <p:spPr>
          <a:xfrm>
            <a:off x="466531" y="2057401"/>
            <a:ext cx="112802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Video sharing app released in 2013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Allowed users to record and upload 7-second videos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Pioneering feature was the method of video recording that allowed for jump cuts and special effects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Spawned a new format of comedic storytelling </a:t>
            </a:r>
            <a:r>
              <a:rPr lang="en-US" sz="2400" dirty="0">
                <a:sym typeface="Wingdings" pitchFamily="2" charset="2"/>
              </a:rPr>
              <a:t> short punchlines + visual effects to symbolize character traits</a:t>
            </a:r>
            <a:br>
              <a:rPr lang="en-US" sz="2400" dirty="0">
                <a:sym typeface="Wingdings" pitchFamily="2" charset="2"/>
              </a:rPr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Shut down in late 2016 and archive taken down in January 2017</a:t>
            </a:r>
          </a:p>
        </p:txBody>
      </p:sp>
    </p:spTree>
    <p:extLst>
      <p:ext uri="{BB962C8B-B14F-4D97-AF65-F5344CB8AC3E}">
        <p14:creationId xmlns:p14="http://schemas.microsoft.com/office/powerpoint/2010/main" val="657552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4A2E-C0F0-C049-B79B-E5639771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69" y="764373"/>
            <a:ext cx="10143931" cy="1293028"/>
          </a:xfrm>
        </p:spPr>
        <p:txBody>
          <a:bodyPr/>
          <a:lstStyle/>
          <a:p>
            <a:r>
              <a:rPr lang="en-US" dirty="0"/>
              <a:t>Of course I have examples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91F9-4874-A54B-A2DB-7FDBDB0B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911 what’s your emergency?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Road work ahead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4"/>
              </a:rPr>
              <a:t>wrOw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Look at this graph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YEET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45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5C00-A9EB-FD43-ACC7-0E66ED92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Vine shutdown leads to </a:t>
            </a:r>
            <a:r>
              <a:rPr lang="en-US" dirty="0" err="1"/>
              <a:t>youtube</a:t>
            </a:r>
            <a:r>
              <a:rPr lang="en-US" dirty="0"/>
              <a:t> renaissance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44B95-CDB9-FC4B-A6B4-1BC11D03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922" y="2194560"/>
            <a:ext cx="7811278" cy="4024125"/>
          </a:xfrm>
        </p:spPr>
        <p:txBody>
          <a:bodyPr/>
          <a:lstStyle/>
          <a:p>
            <a:r>
              <a:rPr lang="en-US" dirty="0"/>
              <a:t>While Vine was great for creating content, the app wasn’t particularly “consumer”-friendly</a:t>
            </a:r>
          </a:p>
          <a:p>
            <a:endParaRPr lang="en-US" dirty="0"/>
          </a:p>
          <a:p>
            <a:r>
              <a:rPr lang="en-US" dirty="0"/>
              <a:t>Its shutdown led to the vine compilation phase on YouTube, consisting of 10+ minute collections of Vines</a:t>
            </a:r>
          </a:p>
          <a:p>
            <a:endParaRPr lang="en-US" dirty="0"/>
          </a:p>
          <a:p>
            <a:r>
              <a:rPr lang="en-US" dirty="0"/>
              <a:t>Many popular Vine content creators went on to create comedy channels on YouTube and now they go on tour and stuff??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578FA-3DF8-2342-AEBB-31F2B2F99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8" r="8718" b="-1"/>
          <a:stretch/>
        </p:blipFill>
        <p:spPr>
          <a:xfrm>
            <a:off x="351130" y="1109408"/>
            <a:ext cx="2953249" cy="259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A0B77-42C7-6544-BA6F-DA0ABE926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30" y="4206622"/>
            <a:ext cx="2954619" cy="2050594"/>
          </a:xfrm>
          <a:prstGeom prst="rect">
            <a:avLst/>
          </a:prstGeom>
        </p:spPr>
      </p:pic>
      <p:sp>
        <p:nvSpPr>
          <p:cNvPr id="6" name="Plus 5">
            <a:extLst>
              <a:ext uri="{FF2B5EF4-FFF2-40B4-BE49-F238E27FC236}">
                <a16:creationId xmlns:a16="http://schemas.microsoft.com/office/drawing/2014/main" id="{55766DDA-57A6-1C4C-AA58-E85D7D4E5438}"/>
              </a:ext>
            </a:extLst>
          </p:cNvPr>
          <p:cNvSpPr/>
          <p:nvPr/>
        </p:nvSpPr>
        <p:spPr>
          <a:xfrm>
            <a:off x="1342562" y="3469741"/>
            <a:ext cx="970384" cy="975049"/>
          </a:xfrm>
          <a:prstGeom prst="math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8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B93162-635C-46F5-97EC-E98C1659F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DB8FC-DE18-E84A-B73B-AF97E300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32" y="1283028"/>
            <a:ext cx="3548269" cy="4697896"/>
          </a:xfrm>
        </p:spPr>
        <p:txBody>
          <a:bodyPr>
            <a:normAutofit/>
          </a:bodyPr>
          <a:lstStyle/>
          <a:p>
            <a:r>
              <a:rPr lang="en-US" sz="3600" dirty="0"/>
              <a:t>What is a meme?:</a:t>
            </a:r>
            <a:br>
              <a:rPr lang="en-US" sz="3600" dirty="0"/>
            </a:br>
            <a:r>
              <a:rPr lang="en-US" sz="3600" dirty="0"/>
              <a:t>memes as internet subculture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C97A8-E915-BD42-9152-16B5659E0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825" y="-24714"/>
            <a:ext cx="5755949" cy="1307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Godwin’s law (1990):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44640-985C-9844-8050-CB32E4075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05" y="128120"/>
            <a:ext cx="1943276" cy="194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02EEB-F755-4042-96C9-448BD9F4B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39" y="978392"/>
            <a:ext cx="5295900" cy="30921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B62251-6D93-284E-8353-7E34D19EA971}"/>
              </a:ext>
            </a:extLst>
          </p:cNvPr>
          <p:cNvSpPr txBox="1">
            <a:spLocks/>
          </p:cNvSpPr>
          <p:nvPr/>
        </p:nvSpPr>
        <p:spPr>
          <a:xfrm>
            <a:off x="5057825" y="4661530"/>
            <a:ext cx="6468253" cy="1570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Mike Godwin (UT ‘90 alum and editor of the Daily Texan!) coined </a:t>
            </a:r>
            <a:r>
              <a:rPr lang="en-US" sz="2400" i="1" dirty="0"/>
              <a:t>“internet meme” </a:t>
            </a:r>
            <a:r>
              <a:rPr lang="en-US" sz="2400" dirty="0"/>
              <a:t>in a 1993 </a:t>
            </a:r>
            <a:r>
              <a:rPr lang="en-US" sz="2400" i="1" dirty="0"/>
              <a:t>Wired </a:t>
            </a:r>
            <a:r>
              <a:rPr lang="en-US" sz="2400" dirty="0"/>
              <a:t>article, describing the viral images and videos shared on forums like Usenet or forwarded through email</a:t>
            </a:r>
          </a:p>
        </p:txBody>
      </p:sp>
    </p:spTree>
    <p:extLst>
      <p:ext uri="{BB962C8B-B14F-4D97-AF65-F5344CB8AC3E}">
        <p14:creationId xmlns:p14="http://schemas.microsoft.com/office/powerpoint/2010/main" val="36446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2BD8A0-4B39-194D-BA9D-696D30545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081" y="5012936"/>
            <a:ext cx="2529512" cy="1677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8D784-5DC3-1445-AB4E-EA56A204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839755"/>
            <a:ext cx="10820400" cy="1217646"/>
          </a:xfrm>
        </p:spPr>
        <p:txBody>
          <a:bodyPr>
            <a:normAutofit/>
          </a:bodyPr>
          <a:lstStyle/>
          <a:p>
            <a:r>
              <a:rPr lang="en-US" sz="3600" dirty="0"/>
              <a:t>Video memes induce epidemic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26E35-4A1B-AB41-94CD-5648D61DF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27442"/>
            <a:ext cx="4706007" cy="4024125"/>
          </a:xfrm>
        </p:spPr>
        <p:txBody>
          <a:bodyPr/>
          <a:lstStyle/>
          <a:p>
            <a:r>
              <a:rPr lang="en-US" dirty="0"/>
              <a:t>What’s the difference between pop culture and a meme?</a:t>
            </a:r>
          </a:p>
          <a:p>
            <a:endParaRPr lang="en-US" dirty="0"/>
          </a:p>
          <a:p>
            <a:r>
              <a:rPr lang="en-US" dirty="0"/>
              <a:t>“Do it for the vine” – some memes translate into physical dares meant to be recorded for the sake of virality, like dance moves or bizarre food challenges.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CDA27-F32C-1043-89B7-F2CC8D72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364" y="3575746"/>
            <a:ext cx="3112166" cy="174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09689-1BAD-1E43-917E-682E746FC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65" y="4560430"/>
            <a:ext cx="2777425" cy="1527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5D884-A31E-8647-A050-AF1CF309D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464" y="1965621"/>
            <a:ext cx="2264453" cy="2963917"/>
          </a:xfrm>
          <a:prstGeom prst="rect">
            <a:avLst/>
          </a:prstGeom>
        </p:spPr>
      </p:pic>
      <p:pic>
        <p:nvPicPr>
          <p:cNvPr id="9" name="Picture 8" descr="A group of people standing in front of a crowd&#13;&#10;&#13;&#10;Description automatically generated">
            <a:extLst>
              <a:ext uri="{FF2B5EF4-FFF2-40B4-BE49-F238E27FC236}">
                <a16:creationId xmlns:a16="http://schemas.microsoft.com/office/drawing/2014/main" id="{C61035A0-FB78-364A-9BE8-87A0C29DE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014" y="1930709"/>
            <a:ext cx="3069151" cy="1718724"/>
          </a:xfrm>
          <a:prstGeom prst="rect">
            <a:avLst/>
          </a:prstGeom>
        </p:spPr>
      </p:pic>
      <p:pic>
        <p:nvPicPr>
          <p:cNvPr id="11" name="Picture 10" descr="A group of people in a room&#13;&#10;&#13;&#10;Description automatically generated">
            <a:extLst>
              <a:ext uri="{FF2B5EF4-FFF2-40B4-BE49-F238E27FC236}">
                <a16:creationId xmlns:a16="http://schemas.microsoft.com/office/drawing/2014/main" id="{DCCBC393-44E5-C44E-A2DB-1128CBC7D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2814" y="4216628"/>
            <a:ext cx="3162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7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B8DF47-8E66-5A4E-BBDF-BC1D8A74E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1294"/>
            <a:ext cx="5051513" cy="271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3A5C-71EB-6041-A423-EC192ADC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musical.ly</a:t>
            </a:r>
            <a:r>
              <a:rPr lang="en-US" dirty="0"/>
              <a:t>/</a:t>
            </a:r>
            <a:r>
              <a:rPr lang="en-US" dirty="0" err="1"/>
              <a:t>tiktok</a:t>
            </a:r>
            <a:r>
              <a:rPr lang="en-US" dirty="0"/>
              <a:t>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7607-2A8B-8443-8053-3C5E86DBC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518" y="2194560"/>
            <a:ext cx="7568681" cy="402412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Musical.ly</a:t>
            </a:r>
            <a:r>
              <a:rPr lang="en-US" dirty="0"/>
              <a:t> and </a:t>
            </a:r>
            <a:r>
              <a:rPr lang="en-US" dirty="0" err="1"/>
              <a:t>TikTok</a:t>
            </a:r>
            <a:r>
              <a:rPr lang="en-US" dirty="0"/>
              <a:t> are both Chinese startup apps meant for video content creation.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Originally advertised for lip-syncing &amp; includes pre-recorded musical and comedy audio clips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Has even more visual effects than Vine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Videos are considerably longer (up to 60 seconds)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Main attraction was the Duet feature to collaborate with other </a:t>
            </a:r>
            <a:r>
              <a:rPr lang="en-US" dirty="0" err="1"/>
              <a:t>TikTokers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77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5002-E7A4-924A-905D-4EEC80F8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 </a:t>
            </a:r>
            <a:r>
              <a:rPr lang="en-US" dirty="0" err="1"/>
              <a:t>tiktok</a:t>
            </a:r>
            <a:r>
              <a:rPr lang="en-US" dirty="0"/>
              <a:t>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5B5B6-430F-5946-939E-F3117BDD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369085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Kombucha girl </a:t>
            </a:r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3"/>
              </a:rPr>
              <a:t>Sksksks VSCO girl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4"/>
              </a:rPr>
              <a:t>Mr. Sandman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5"/>
              </a:rPr>
              <a:t>Lizzo's biggest fan</a:t>
            </a:r>
            <a:endParaRPr lang="en-US" sz="2400" dirty="0"/>
          </a:p>
          <a:p>
            <a:endParaRPr lang="en-US" sz="40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07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FA756-C193-9E43-8C99-A8A893AE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18" y="1792469"/>
            <a:ext cx="5110961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Meme propagation:</a:t>
            </a:r>
            <a:br>
              <a:rPr lang="en-US" sz="3700" dirty="0"/>
            </a:br>
            <a:r>
              <a:rPr lang="en-US" sz="3700" dirty="0"/>
              <a:t>viral marketing &amp; political satire</a:t>
            </a:r>
          </a:p>
        </p:txBody>
      </p:sp>
      <p:pic>
        <p:nvPicPr>
          <p:cNvPr id="8" name="Picture 7" descr="A person posing for the camera&#13;&#10;&#13;&#10;Description automatically generated">
            <a:extLst>
              <a:ext uri="{FF2B5EF4-FFF2-40B4-BE49-F238E27FC236}">
                <a16:creationId xmlns:a16="http://schemas.microsoft.com/office/drawing/2014/main" id="{5CC628F7-2B1C-8E49-9085-D1E30336B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62" y="2187575"/>
            <a:ext cx="42164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20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9F66-031F-CF4B-AC19-6C94D7C9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 advertising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8EA72-7F6F-5C46-A245-6B298D061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3065"/>
            <a:ext cx="3251870" cy="325187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F4411B-FF8A-6348-8BF5-CEC5FF9E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4388"/>
            <a:ext cx="5410200" cy="497218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Successful viral marketing is typically beyond the control of intentional marketing* from companies itself. Instead of branding through ads, products can go viral via memes or social media influencers** – this can lead to massive success in sales, as in the case of White Claw.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*”Contagious: Why Things Catch on” might be an interesting read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**We don’t have time to even touch the topic of influencers.</a:t>
            </a:r>
          </a:p>
        </p:txBody>
      </p:sp>
      <p:pic>
        <p:nvPicPr>
          <p:cNvPr id="10" name="Picture 9" descr="A screen shot of a person&#13;&#10;&#13;&#10;Description automatically generated">
            <a:extLst>
              <a:ext uri="{FF2B5EF4-FFF2-40B4-BE49-F238E27FC236}">
                <a16:creationId xmlns:a16="http://schemas.microsoft.com/office/drawing/2014/main" id="{E1651EEA-CCE0-7E48-8FC3-8839B6872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272" y="3096093"/>
            <a:ext cx="2889527" cy="35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2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9F66-031F-CF4B-AC19-6C94D7C9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“viral” advertising fails</a:t>
            </a:r>
          </a:p>
        </p:txBody>
      </p:sp>
      <p:pic>
        <p:nvPicPr>
          <p:cNvPr id="5" name="Content Placeholder 4" descr="A picture containing person, holding, man, wall&#13;&#10;&#13;&#10;Description automatically generated">
            <a:extLst>
              <a:ext uri="{FF2B5EF4-FFF2-40B4-BE49-F238E27FC236}">
                <a16:creationId xmlns:a16="http://schemas.microsoft.com/office/drawing/2014/main" id="{B304B96D-FA95-C149-8D6C-9EB2751EA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83" y="2002221"/>
            <a:ext cx="5309033" cy="35393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E7AE0-3116-5247-A7AD-59D91E67BEF4}"/>
              </a:ext>
            </a:extLst>
          </p:cNvPr>
          <p:cNvSpPr txBox="1"/>
          <p:nvPr/>
        </p:nvSpPr>
        <p:spPr>
          <a:xfrm>
            <a:off x="5722883" y="1939159"/>
            <a:ext cx="5533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people will disagree with me, but I HATE the trend of corporations pretending like they consist of one millennial intern running their marketing teams. </a:t>
            </a:r>
          </a:p>
          <a:p>
            <a:endParaRPr lang="en-US" dirty="0"/>
          </a:p>
          <a:p>
            <a:r>
              <a:rPr lang="en-US" dirty="0"/>
              <a:t>This phenomenon involves companies planting ads through various social media accounts, but they almost never capture the correct meme format – perhaps because by definition, memes should not contain inherent meaning.</a:t>
            </a:r>
          </a:p>
        </p:txBody>
      </p:sp>
    </p:spTree>
    <p:extLst>
      <p:ext uri="{BB962C8B-B14F-4D97-AF65-F5344CB8AC3E}">
        <p14:creationId xmlns:p14="http://schemas.microsoft.com/office/powerpoint/2010/main" val="3218235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39533B-7DA3-4398-A7D8-AD6F1C3E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713273-DAA9-468D-906E-773D549FE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954AB3C-E826-42EE-9B59-F7B8E9FE6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79F66-031F-CF4B-AC19-6C94D7C9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650" y="673240"/>
            <a:ext cx="331915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7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When “viral” advertising fails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AA287519-0D48-47B2-A0CF-9252CC972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096" y="488845"/>
            <a:ext cx="3376393" cy="2750026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4">
            <a:extLst>
              <a:ext uri="{FF2B5EF4-FFF2-40B4-BE49-F238E27FC236}">
                <a16:creationId xmlns:a16="http://schemas.microsoft.com/office/drawing/2014/main" id="{2C9EC87B-F5D8-46BF-837D-40F4799EC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95355" y="488844"/>
            <a:ext cx="3376393" cy="5660923"/>
          </a:xfrm>
          <a:prstGeom prst="roundRect">
            <a:avLst>
              <a:gd name="adj" fmla="val 169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12680-998E-7F4D-B063-0734829AB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29" y="897477"/>
            <a:ext cx="3305325" cy="2098881"/>
          </a:xfrm>
          <a:prstGeom prst="rect">
            <a:avLst/>
          </a:prstGeom>
        </p:spPr>
      </p:pic>
      <p:sp>
        <p:nvSpPr>
          <p:cNvPr id="24" name="Rounded Rectangle 33">
            <a:extLst>
              <a:ext uri="{FF2B5EF4-FFF2-40B4-BE49-F238E27FC236}">
                <a16:creationId xmlns:a16="http://schemas.microsoft.com/office/drawing/2014/main" id="{F33ED209-72B6-4175-9AEF-19D6996BF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096" y="3405083"/>
            <a:ext cx="3376393" cy="2750026"/>
          </a:xfrm>
          <a:prstGeom prst="roundRect">
            <a:avLst>
              <a:gd name="adj" fmla="val 2054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2A5EE-0111-5C4A-B6C7-565D76598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23" y="4119614"/>
            <a:ext cx="3195131" cy="1368150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956D7B9-4D09-4B4F-B498-6A0154E3A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224" y="999953"/>
            <a:ext cx="3158449" cy="46963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5DB8DF-6149-4A24-A0B1-7C8E15ACE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1" r="-1"/>
          <a:stretch/>
        </p:blipFill>
        <p:spPr>
          <a:xfrm>
            <a:off x="7885872" y="4375150"/>
            <a:ext cx="4306127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57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C18C-00FA-294F-9F3A-BA7D9966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18" y="764771"/>
            <a:ext cx="6269182" cy="1292630"/>
          </a:xfrm>
        </p:spPr>
        <p:txBody>
          <a:bodyPr/>
          <a:lstStyle/>
          <a:p>
            <a:r>
              <a:rPr lang="en-US" dirty="0"/>
              <a:t>Memes as political commentary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56436-B9E5-9B47-A921-90C882508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775" y="2377440"/>
            <a:ext cx="5410200" cy="3042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Memes have more power than just humor: they can be used as satire, akin to a modern political cartoon.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Campaigns have also taken advantage of viral political advertising.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AEC46-4849-1947-BCE8-092C6ED1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36" y="210445"/>
            <a:ext cx="2646764" cy="185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5B9AF-434A-EF4C-A01F-5A5F4CF8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54" y="1410887"/>
            <a:ext cx="2646764" cy="2646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3D462-786B-C344-80DB-C6D9617F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25" y="3816379"/>
            <a:ext cx="3429000" cy="2781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DB8A9-2F21-A54C-8E31-5E3CEAFBEDBC}"/>
              </a:ext>
            </a:extLst>
          </p:cNvPr>
          <p:cNvSpPr txBox="1"/>
          <p:nvPr/>
        </p:nvSpPr>
        <p:spPr>
          <a:xfrm>
            <a:off x="4123573" y="6074459"/>
            <a:ext cx="483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5"/>
              </a:rPr>
              <a:t>CHILLARY CLINTON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1530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B900-6361-324B-9075-EA513269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/>
              <a:t>Memes as dystopian commentary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705DD-D3C6-2140-B006-350EFA80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7291"/>
            <a:ext cx="4161068" cy="276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548F1-AA7C-E14A-8B9C-05C232D6B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68" y="4649932"/>
            <a:ext cx="4664932" cy="2208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3E32A-8FA3-2F44-A0B5-F1B9BCE22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000" y="4703760"/>
            <a:ext cx="3366000" cy="2154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F628DD-EF47-EC4A-86EF-6A1163B3678C}"/>
              </a:ext>
            </a:extLst>
          </p:cNvPr>
          <p:cNvSpPr txBox="1"/>
          <p:nvPr/>
        </p:nvSpPr>
        <p:spPr>
          <a:xfrm>
            <a:off x="4322618" y="2403423"/>
            <a:ext cx="731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part could be its own talk and I’m so sick of making slides. People cope with tense global relations and a dying Earth by making dark jokes.</a:t>
            </a:r>
          </a:p>
        </p:txBody>
      </p:sp>
    </p:spTree>
    <p:extLst>
      <p:ext uri="{BB962C8B-B14F-4D97-AF65-F5344CB8AC3E}">
        <p14:creationId xmlns:p14="http://schemas.microsoft.com/office/powerpoint/2010/main" val="4118804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7103-4789-664D-B9A8-1F272539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like to become a </a:t>
            </a:r>
            <a:r>
              <a:rPr lang="en-US" dirty="0" err="1"/>
              <a:t>memer</a:t>
            </a:r>
            <a:r>
              <a:rPr lang="en-US" dirty="0"/>
              <a:t>? Resources &amp; 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9D7E8-6046-8141-9362-703024D75344}"/>
              </a:ext>
            </a:extLst>
          </p:cNvPr>
          <p:cNvSpPr txBox="1"/>
          <p:nvPr/>
        </p:nvSpPr>
        <p:spPr>
          <a:xfrm>
            <a:off x="205273" y="2327902"/>
            <a:ext cx="610144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See a meme you don’t recognize? </a:t>
            </a:r>
            <a:br>
              <a:rPr lang="en-US" sz="2300" dirty="0"/>
            </a:br>
            <a:r>
              <a:rPr lang="en-US" sz="2300" dirty="0"/>
              <a:t>Try </a:t>
            </a:r>
            <a:r>
              <a:rPr lang="en-US" sz="2300" b="1" dirty="0"/>
              <a:t>Know Your Meme</a:t>
            </a:r>
          </a:p>
          <a:p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Want to see hilarious astronomy-specific memes? </a:t>
            </a:r>
            <a:br>
              <a:rPr lang="en-US" sz="2300" dirty="0"/>
            </a:br>
            <a:r>
              <a:rPr lang="en-US" sz="2300" dirty="0"/>
              <a:t>Try </a:t>
            </a:r>
            <a:r>
              <a:rPr lang="en-US" sz="2300" b="1" dirty="0"/>
              <a:t>Dank Matter Astrophysics Memes</a:t>
            </a:r>
          </a:p>
          <a:p>
            <a:endParaRPr lang="en-US" sz="2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Want a continuous stream of Gen-Z content, some of which is UT specific? </a:t>
            </a:r>
            <a:br>
              <a:rPr lang="en-US" sz="2300" dirty="0"/>
            </a:br>
            <a:r>
              <a:rPr lang="en-US" sz="2300" dirty="0"/>
              <a:t>Try </a:t>
            </a:r>
            <a:r>
              <a:rPr lang="en-US" sz="2300" b="1" dirty="0"/>
              <a:t>UT </a:t>
            </a:r>
            <a:r>
              <a:rPr lang="en-US" sz="2300" b="1" dirty="0" err="1"/>
              <a:t>Longmemes</a:t>
            </a:r>
            <a:r>
              <a:rPr lang="en-US" sz="2300" b="1" dirty="0"/>
              <a:t> for </a:t>
            </a:r>
            <a:r>
              <a:rPr lang="en-US" sz="2300" b="1" dirty="0" err="1"/>
              <a:t>Hornsy</a:t>
            </a:r>
            <a:r>
              <a:rPr lang="en-US" sz="2300" b="1" dirty="0"/>
              <a:t> Teens</a:t>
            </a:r>
          </a:p>
        </p:txBody>
      </p:sp>
      <p:pic>
        <p:nvPicPr>
          <p:cNvPr id="6" name="Picture 5" descr="A drawing of a cartoon character&#13;&#10;&#13;&#10;Description automatically generated">
            <a:extLst>
              <a:ext uri="{FF2B5EF4-FFF2-40B4-BE49-F238E27FC236}">
                <a16:creationId xmlns:a16="http://schemas.microsoft.com/office/drawing/2014/main" id="{15CFC430-6665-3E41-BB10-850658E5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499" y="2327902"/>
            <a:ext cx="5940228" cy="33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3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0BD2399-7475-404C-BAC9-E55E16769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748104-6E76-4AD9-9940-82154F97E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A41DF-5273-F34D-9E78-7AC898F9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891" y="1184475"/>
            <a:ext cx="3306744" cy="5148371"/>
          </a:xfrm>
        </p:spPr>
        <p:txBody>
          <a:bodyPr>
            <a:normAutofit/>
          </a:bodyPr>
          <a:lstStyle/>
          <a:p>
            <a:r>
              <a:rPr lang="en-US" dirty="0"/>
              <a:t>What is a meme?:</a:t>
            </a:r>
            <a:br>
              <a:rPr lang="en-US" dirty="0"/>
            </a:br>
            <a:r>
              <a:rPr lang="en-US" dirty="0"/>
              <a:t>origins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1A971D7-FCDD-40CD-B8F4-C7B25D29AC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203985"/>
              </p:ext>
            </p:extLst>
          </p:nvPr>
        </p:nvGraphicFramePr>
        <p:xfrm>
          <a:off x="3722380" y="1080017"/>
          <a:ext cx="8109402" cy="514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0104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CDE6-C1BD-B140-BAA0-1521BA17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73" y="764373"/>
            <a:ext cx="9472127" cy="1293028"/>
          </a:xfrm>
        </p:spPr>
        <p:txBody>
          <a:bodyPr/>
          <a:lstStyle/>
          <a:p>
            <a:r>
              <a:rPr lang="en-US" dirty="0"/>
              <a:t>Where do memes go from 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FA22B-148D-964A-B007-C566F287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2366">
            <a:off x="8748227" y="2287517"/>
            <a:ext cx="28194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B9CFB-9DEB-0042-A1EB-C9E54A5229A4}"/>
              </a:ext>
            </a:extLst>
          </p:cNvPr>
          <p:cNvSpPr txBox="1"/>
          <p:nvPr/>
        </p:nvSpPr>
        <p:spPr>
          <a:xfrm>
            <a:off x="550211" y="1856098"/>
            <a:ext cx="7847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Will future memes have their own language altogether?</a:t>
            </a:r>
          </a:p>
          <a:p>
            <a:endParaRPr lang="en-US" sz="2000" dirty="0"/>
          </a:p>
          <a:p>
            <a:r>
              <a:rPr lang="en-US" sz="2000" dirty="0"/>
              <a:t>Will memes be created by bots?</a:t>
            </a:r>
          </a:p>
          <a:p>
            <a:endParaRPr lang="en-US" sz="2000" dirty="0"/>
          </a:p>
          <a:p>
            <a:r>
              <a:rPr lang="en-US" sz="2000" dirty="0"/>
              <a:t>Will we all turn into memes?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D7864-7D3A-6E41-BB28-8C84B9398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7479">
            <a:off x="3989856" y="3160505"/>
            <a:ext cx="4129540" cy="29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10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 descr="A picture containing person, sky&#13;&#10;&#13;&#10;Description automatically generated">
            <a:extLst>
              <a:ext uri="{FF2B5EF4-FFF2-40B4-BE49-F238E27FC236}">
                <a16:creationId xmlns:a16="http://schemas.microsoft.com/office/drawing/2014/main" id="{7458EA3D-CA9E-F34B-8BD7-E1B971282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9000"/>
                    </a14:imgEffect>
                  </a14:imgLayer>
                </a14:imgProps>
              </a:ext>
            </a:extLst>
          </a:blip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137F0-C221-5C40-B3DF-398298B0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Bye.</a:t>
            </a:r>
          </a:p>
        </p:txBody>
      </p:sp>
    </p:spTree>
    <p:extLst>
      <p:ext uri="{BB962C8B-B14F-4D97-AF65-F5344CB8AC3E}">
        <p14:creationId xmlns:p14="http://schemas.microsoft.com/office/powerpoint/2010/main" val="3743058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CF82-2BD1-A049-8736-7045B6BD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830" y="764373"/>
            <a:ext cx="9722370" cy="1293028"/>
          </a:xfrm>
        </p:spPr>
        <p:txBody>
          <a:bodyPr/>
          <a:lstStyle/>
          <a:p>
            <a:r>
              <a:rPr lang="en-US"/>
              <a:t>Progenitors to the modern meme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354B-3C8E-B842-8876-A611512F3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19" y="1791477"/>
            <a:ext cx="4397219" cy="4870580"/>
          </a:xfrm>
        </p:spPr>
        <p:txBody>
          <a:bodyPr>
            <a:normAutofit/>
          </a:bodyPr>
          <a:lstStyle/>
          <a:p>
            <a:r>
              <a:rPr lang="en-US" sz="2400" dirty="0"/>
              <a:t>ASCII memes</a:t>
            </a:r>
          </a:p>
          <a:p>
            <a:pPr lvl="1"/>
            <a:r>
              <a:rPr lang="en-US" sz="2400" dirty="0"/>
              <a:t>L337: 1f u d0n’t kn0 </a:t>
            </a:r>
            <a:r>
              <a:rPr lang="en-US" sz="2400" dirty="0" err="1"/>
              <a:t>wut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t4lkin </a:t>
            </a:r>
            <a:r>
              <a:rPr lang="en-US" sz="2400" dirty="0" err="1"/>
              <a:t>abt</a:t>
            </a:r>
            <a:r>
              <a:rPr lang="en-US" sz="2400" dirty="0"/>
              <a:t>, u r </a:t>
            </a:r>
            <a:r>
              <a:rPr lang="en-US" sz="2400" dirty="0" err="1"/>
              <a:t>teh</a:t>
            </a:r>
            <a:r>
              <a:rPr lang="en-US" sz="2400" dirty="0"/>
              <a:t> suck. I </a:t>
            </a:r>
            <a:r>
              <a:rPr lang="en-US" sz="2400" dirty="0" err="1"/>
              <a:t>pwn</a:t>
            </a:r>
            <a:r>
              <a:rPr lang="en-US" sz="2400" dirty="0"/>
              <a:t> u n00b!!!1</a:t>
            </a:r>
          </a:p>
          <a:p>
            <a:r>
              <a:rPr lang="en-US" sz="2400" dirty="0"/>
              <a:t>Chain-mail videos</a:t>
            </a:r>
          </a:p>
          <a:p>
            <a:pPr lvl="1"/>
            <a:r>
              <a:rPr lang="en-US" sz="2400" dirty="0">
                <a:hlinkClick r:id="rId2"/>
              </a:rPr>
              <a:t>Dancing baby</a:t>
            </a:r>
            <a:r>
              <a:rPr lang="en-US" sz="2400" dirty="0"/>
              <a:t> (1996)</a:t>
            </a:r>
          </a:p>
          <a:p>
            <a:pPr lvl="1"/>
            <a:r>
              <a:rPr lang="en-US" sz="2400" dirty="0">
                <a:hlinkClick r:id="rId3"/>
              </a:rPr>
              <a:t>Hampster dance</a:t>
            </a:r>
            <a:r>
              <a:rPr lang="en-US" sz="2400" dirty="0"/>
              <a:t> (1997)</a:t>
            </a:r>
          </a:p>
          <a:p>
            <a:r>
              <a:rPr lang="en-US" sz="2400" dirty="0"/>
              <a:t>The first image macros</a:t>
            </a:r>
          </a:p>
          <a:p>
            <a:pPr lvl="1"/>
            <a:r>
              <a:rPr lang="en-US" sz="2400" dirty="0"/>
              <a:t>IT’S A TRAP! (2001)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50E62D-F5AE-9B4E-A3C3-761C263A8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51" y="4403510"/>
            <a:ext cx="4344964" cy="2444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3362D-D9FE-DC4C-83E3-6EF53AC99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6715" y="4403511"/>
            <a:ext cx="3135285" cy="2444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25174-28C1-2146-9381-1878A7E50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428" y="1959470"/>
            <a:ext cx="3666060" cy="2444040"/>
          </a:xfrm>
          <a:prstGeom prst="rect">
            <a:avLst/>
          </a:prstGeom>
        </p:spPr>
      </p:pic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7165069-D835-3E49-B6E2-19713815F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918" y="1744456"/>
            <a:ext cx="3518997" cy="2639248"/>
          </a:xfrm>
          <a:prstGeom prst="rect">
            <a:avLst/>
          </a:prstGeom>
        </p:spPr>
      </p:pic>
      <p:pic>
        <p:nvPicPr>
          <p:cNvPr id="5" name="Picture 4" descr="A picture containing animal&#13;&#10;&#13;&#10;Description automatically generated">
            <a:extLst>
              <a:ext uri="{FF2B5EF4-FFF2-40B4-BE49-F238E27FC236}">
                <a16:creationId xmlns:a16="http://schemas.microsoft.com/office/drawing/2014/main" id="{F8519E4E-C5D3-0C47-822C-F9C1CD92A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50266">
            <a:off x="3376475" y="932542"/>
            <a:ext cx="5132297" cy="50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6B95-DD02-4745-967D-1D298F9A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A55B7-918C-9944-8450-25F7756DA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351" y="1911001"/>
            <a:ext cx="5851849" cy="29064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“Jackie, you are Gen-Z-adjacent. Please tell me what Vine and </a:t>
            </a:r>
            <a:r>
              <a:rPr lang="en-US" dirty="0" err="1"/>
              <a:t>TikTok</a:t>
            </a:r>
            <a:r>
              <a:rPr lang="en-US" dirty="0"/>
              <a:t> are.”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my opinion, video memes follow a separate, parallel timeline to meme images, so we will discuss them separately.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67959-4D17-EA40-B905-8344773E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4" y="1410887"/>
            <a:ext cx="4853732" cy="365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C320F-6E45-E54F-8038-9033A189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578" y="4252106"/>
            <a:ext cx="3815688" cy="23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E172D0-D3E1-0549-A310-FD46273A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10" y="1803405"/>
            <a:ext cx="613299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dirty="0"/>
              <a:t>the classical meme era (~2009-2013)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A8F10-6066-A44A-B80E-8ADEC1567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01" y="1224907"/>
            <a:ext cx="3623901" cy="4006999"/>
          </a:xfrm>
          <a:prstGeom prst="rect">
            <a:avLst/>
          </a:prstGeom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id="{E1FB46B0-2844-0D43-955E-F63664542872}"/>
              </a:ext>
            </a:extLst>
          </p:cNvPr>
          <p:cNvSpPr/>
          <p:nvPr/>
        </p:nvSpPr>
        <p:spPr>
          <a:xfrm>
            <a:off x="115229" y="1038673"/>
            <a:ext cx="4572181" cy="4567464"/>
          </a:xfrm>
          <a:prstGeom prst="mathMultiply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0494D-D72B-4B45-A589-3C611972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4336">
            <a:off x="7518970" y="3197671"/>
            <a:ext cx="4122187" cy="3114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DBB7B0-3855-C844-AFDA-CF80F1B8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50" y="2724539"/>
            <a:ext cx="5455717" cy="3819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CDBBF2-C1DE-734F-8ADB-D36D8F4BD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8164">
            <a:off x="795750" y="523369"/>
            <a:ext cx="3175000" cy="2374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2F5A99-E003-B441-9730-740ECDA8B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7827">
            <a:off x="8990539" y="519973"/>
            <a:ext cx="2854403" cy="28544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42932F-8F33-8A4F-BFA8-FEF929933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7256">
            <a:off x="3348978" y="653945"/>
            <a:ext cx="3341279" cy="1879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A71E10-9340-6547-964B-B9B8D8298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82491">
            <a:off x="5914671" y="622311"/>
            <a:ext cx="3434830" cy="26497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D0F38-C5F8-494B-A11D-25CE43A96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1405" y="2899428"/>
            <a:ext cx="2442257" cy="2442257"/>
          </a:xfrm>
          <a:prstGeom prst="rect">
            <a:avLst/>
          </a:prstGeom>
        </p:spPr>
      </p:pic>
      <p:pic>
        <p:nvPicPr>
          <p:cNvPr id="22" name="Picture 21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3DA217AF-C1B3-BD41-B41E-478B925EB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416" y="0"/>
            <a:ext cx="10767527" cy="68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1813</Words>
  <Application>Microsoft Macintosh PowerPoint</Application>
  <PresentationFormat>Widescreen</PresentationFormat>
  <Paragraphs>209</Paragraphs>
  <Slides>51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 Math</vt:lpstr>
      <vt:lpstr>Century Gothic</vt:lpstr>
      <vt:lpstr>Impact</vt:lpstr>
      <vt:lpstr>Wingdings</vt:lpstr>
      <vt:lpstr>Vapor Trail</vt:lpstr>
      <vt:lpstr>Memes,  postmodernism,  and you</vt:lpstr>
      <vt:lpstr> what is a meme? Where did it come from, where did it go?</vt:lpstr>
      <vt:lpstr>What is a meme?: memes as anthropology</vt:lpstr>
      <vt:lpstr>What is a meme?: memes as internet subculture</vt:lpstr>
      <vt:lpstr>What is a meme?: origins</vt:lpstr>
      <vt:lpstr>Progenitors to the modern meme</vt:lpstr>
      <vt:lpstr>Pause. </vt:lpstr>
      <vt:lpstr>the classical meme era (~2009-2013)</vt:lpstr>
      <vt:lpstr>PowerPoint Presentation</vt:lpstr>
      <vt:lpstr>Memes as linguistic modifiers</vt:lpstr>
      <vt:lpstr>Advice animals</vt:lpstr>
      <vt:lpstr>the faces of early memes </vt:lpstr>
      <vt:lpstr>The classical meme formula</vt:lpstr>
      <vt:lpstr>Image macro era</vt:lpstr>
      <vt:lpstr>The sordid history of  Pepe the frog</vt:lpstr>
      <vt:lpstr>Kermit: the better frog</vt:lpstr>
      <vt:lpstr>The meme market</vt:lpstr>
      <vt:lpstr>The  postmodern era (2013-present?)</vt:lpstr>
      <vt:lpstr>A new symbolic format</vt:lpstr>
      <vt:lpstr> memes as pictographic references</vt:lpstr>
      <vt:lpstr> memes as pictographic references</vt:lpstr>
      <vt:lpstr> memes as pictographic references</vt:lpstr>
      <vt:lpstr>disrupting the form</vt:lpstr>
      <vt:lpstr>PowerPoint Presentation</vt:lpstr>
      <vt:lpstr>twitter memes</vt:lpstr>
      <vt:lpstr>Deep-fried memes</vt:lpstr>
      <vt:lpstr>Dank/Surreal memes: postpostmodernism</vt:lpstr>
      <vt:lpstr>Let’s talk comparisons.</vt:lpstr>
      <vt:lpstr>Key differences between meme eras</vt:lpstr>
      <vt:lpstr>Key differences between meme eras</vt:lpstr>
      <vt:lpstr>Key differences between meme eras</vt:lpstr>
      <vt:lpstr>Key differences between meme eras</vt:lpstr>
      <vt:lpstr>Key differences between meme eras</vt:lpstr>
      <vt:lpstr>Vine killed the radio star</vt:lpstr>
      <vt:lpstr>Viral videos</vt:lpstr>
      <vt:lpstr>The youtube poop (YTP) era (~2005-2011)</vt:lpstr>
      <vt:lpstr>The vine era</vt:lpstr>
      <vt:lpstr>Of course I have examples for you</vt:lpstr>
      <vt:lpstr>Vine shutdown leads to youtube renaissance</vt:lpstr>
      <vt:lpstr>Video memes induce epidemic behavior</vt:lpstr>
      <vt:lpstr>The musical.ly/tiktok era</vt:lpstr>
      <vt:lpstr>Viral tiktok examples</vt:lpstr>
      <vt:lpstr>Meme propagation: viral marketing &amp; political satire</vt:lpstr>
      <vt:lpstr>Viral advertising</vt:lpstr>
      <vt:lpstr>When “viral” advertising fails</vt:lpstr>
      <vt:lpstr>When “viral” advertising fails</vt:lpstr>
      <vt:lpstr>Memes as political commentary</vt:lpstr>
      <vt:lpstr>Memes as dystopian commentary</vt:lpstr>
      <vt:lpstr>Would you like to become a memer? Resources &amp; more</vt:lpstr>
      <vt:lpstr>Where do memes go from here?</vt:lpstr>
      <vt:lpstr>Bye.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Memes,  postmodernism,  and you</dc:title>
  <dc:creator>Champagne, Jaclyn B</dc:creator>
  <cp:lastModifiedBy>Champagne, Jaclyn B</cp:lastModifiedBy>
  <cp:revision>7</cp:revision>
  <dcterms:created xsi:type="dcterms:W3CDTF">2019-09-27T01:50:58Z</dcterms:created>
  <dcterms:modified xsi:type="dcterms:W3CDTF">2019-09-27T20:17:41Z</dcterms:modified>
</cp:coreProperties>
</file>